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2"/>
  </p:notesMasterIdLst>
  <p:sldIdLst>
    <p:sldId id="261" r:id="rId3"/>
    <p:sldId id="262" r:id="rId4"/>
    <p:sldId id="263" r:id="rId5"/>
    <p:sldId id="265" r:id="rId6"/>
    <p:sldId id="266" r:id="rId7"/>
    <p:sldId id="267" r:id="rId8"/>
    <p:sldId id="740" r:id="rId9"/>
    <p:sldId id="269" r:id="rId10"/>
    <p:sldId id="272" r:id="rId11"/>
    <p:sldId id="273" r:id="rId12"/>
    <p:sldId id="271" r:id="rId13"/>
    <p:sldId id="270" r:id="rId14"/>
    <p:sldId id="710" r:id="rId15"/>
    <p:sldId id="727" r:id="rId16"/>
    <p:sldId id="719" r:id="rId17"/>
    <p:sldId id="291" r:id="rId18"/>
    <p:sldId id="256" r:id="rId19"/>
    <p:sldId id="276" r:id="rId20"/>
    <p:sldId id="747" r:id="rId21"/>
    <p:sldId id="711" r:id="rId22"/>
    <p:sldId id="743" r:id="rId23"/>
    <p:sldId id="708" r:id="rId24"/>
    <p:sldId id="268" r:id="rId25"/>
    <p:sldId id="749" r:id="rId26"/>
    <p:sldId id="715" r:id="rId27"/>
    <p:sldId id="737" r:id="rId28"/>
    <p:sldId id="750" r:id="rId29"/>
    <p:sldId id="744" r:id="rId30"/>
    <p:sldId id="728" r:id="rId31"/>
    <p:sldId id="718" r:id="rId32"/>
    <p:sldId id="736" r:id="rId33"/>
    <p:sldId id="720" r:id="rId34"/>
    <p:sldId id="721" r:id="rId35"/>
    <p:sldId id="722" r:id="rId36"/>
    <p:sldId id="746" r:id="rId37"/>
    <p:sldId id="723" r:id="rId38"/>
    <p:sldId id="724" r:id="rId39"/>
    <p:sldId id="726" r:id="rId40"/>
    <p:sldId id="745" r:id="rId41"/>
    <p:sldId id="729" r:id="rId42"/>
    <p:sldId id="732" r:id="rId43"/>
    <p:sldId id="738" r:id="rId44"/>
    <p:sldId id="739" r:id="rId45"/>
    <p:sldId id="733" r:id="rId46"/>
    <p:sldId id="735" r:id="rId47"/>
    <p:sldId id="730" r:id="rId48"/>
    <p:sldId id="731" r:id="rId49"/>
    <p:sldId id="742" r:id="rId50"/>
    <p:sldId id="751" r:id="rId51"/>
  </p:sldIdLst>
  <p:sldSz cx="12192000" cy="6858000"/>
  <p:notesSz cx="6858000" cy="9144000"/>
  <p:defaultTextStyle>
    <a:defPPr>
      <a:defRPr lang="de-DE"/>
    </a:defPPr>
    <a:lvl1pPr marL="0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070123-E2A3-402D-BE08-57846DFBE698}">
          <p14:sldIdLst>
            <p14:sldId id="261"/>
          </p14:sldIdLst>
        </p14:section>
        <p14:section name="Outline" id="{7292F5A0-B89E-4B6B-92A3-2F88CB94FCA8}">
          <p14:sldIdLst>
            <p14:sldId id="262"/>
            <p14:sldId id="263"/>
            <p14:sldId id="265"/>
            <p14:sldId id="266"/>
          </p14:sldIdLst>
        </p14:section>
        <p14:section name="Comparing spectra" id="{7FEFFA2C-B778-430A-942A-993A3EF00C44}">
          <p14:sldIdLst>
            <p14:sldId id="267"/>
            <p14:sldId id="740"/>
            <p14:sldId id="269"/>
            <p14:sldId id="272"/>
            <p14:sldId id="273"/>
            <p14:sldId id="271"/>
            <p14:sldId id="270"/>
            <p14:sldId id="710"/>
            <p14:sldId id="727"/>
          </p14:sldIdLst>
        </p14:section>
        <p14:section name="Resonance Enhancement" id="{66DE1244-4FC9-4FF7-BC28-34C142850EB4}">
          <p14:sldIdLst>
            <p14:sldId id="719"/>
            <p14:sldId id="291"/>
            <p14:sldId id="256"/>
            <p14:sldId id="276"/>
            <p14:sldId id="747"/>
            <p14:sldId id="711"/>
          </p14:sldIdLst>
        </p14:section>
        <p14:section name="Combining" id="{6E550A1C-E528-4286-A711-1A4B64038AF3}">
          <p14:sldIdLst>
            <p14:sldId id="743"/>
            <p14:sldId id="708"/>
            <p14:sldId id="268"/>
            <p14:sldId id="749"/>
            <p14:sldId id="715"/>
            <p14:sldId id="737"/>
            <p14:sldId id="750"/>
          </p14:sldIdLst>
        </p14:section>
        <p14:section name="Sputum Samples" id="{7855E4F0-7D2F-4C03-8A59-CC55073F1969}">
          <p14:sldIdLst>
            <p14:sldId id="744"/>
            <p14:sldId id="728"/>
            <p14:sldId id="718"/>
            <p14:sldId id="736"/>
            <p14:sldId id="720"/>
            <p14:sldId id="721"/>
            <p14:sldId id="722"/>
            <p14:sldId id="746"/>
          </p14:sldIdLst>
        </p14:section>
        <p14:section name="Issues" id="{88610F5D-8A33-45EE-BE97-BE18FBF4FFEA}">
          <p14:sldIdLst>
            <p14:sldId id="723"/>
            <p14:sldId id="724"/>
            <p14:sldId id="726"/>
            <p14:sldId id="745"/>
            <p14:sldId id="729"/>
            <p14:sldId id="732"/>
            <p14:sldId id="738"/>
            <p14:sldId id="739"/>
            <p14:sldId id="733"/>
            <p14:sldId id="735"/>
            <p14:sldId id="730"/>
            <p14:sldId id="731"/>
            <p14:sldId id="742"/>
            <p14:sldId id="751"/>
          </p14:sldIdLst>
        </p14:section>
        <p14:section name="Not Interesting" id="{6C9807E7-4A29-4C09-BCBA-5B2F69804EA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CF"/>
    <a:srgbClr val="F2F2F2"/>
    <a:srgbClr val="4AA54A"/>
    <a:srgbClr val="FFA634"/>
    <a:srgbClr val="65FF00"/>
    <a:srgbClr val="91F086"/>
    <a:srgbClr val="48BF53"/>
    <a:srgbClr val="11823B"/>
    <a:srgbClr val="004D25"/>
    <a:srgbClr val="022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0848" autoAdjust="0"/>
  </p:normalViewPr>
  <p:slideViewPr>
    <p:cSldViewPr snapToGrid="0">
      <p:cViewPr>
        <p:scale>
          <a:sx n="75" d="100"/>
          <a:sy n="75" d="100"/>
        </p:scale>
        <p:origin x="1836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C38E-D145-4F05-AD43-D1A1789A39CE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267F4-1729-4D40-B21A-12E87B82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64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Figure 2. (A) Offset, class mean spontaneous Raman spectra of four bacterial species at 785 nm excitation: </a:t>
            </a:r>
            <a:r>
              <a:rPr lang="en-US" i="1" dirty="0">
                <a:effectLst/>
              </a:rPr>
              <a:t>Staphylococcus aureus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Staphylococcus epidermidis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Pseudomonas aeruginosa</a:t>
            </a:r>
            <a:r>
              <a:rPr lang="en-US" dirty="0">
                <a:effectLst/>
              </a:rPr>
              <a:t>, and </a:t>
            </a:r>
            <a:r>
              <a:rPr lang="en-US" i="1" dirty="0">
                <a:effectLst/>
              </a:rPr>
              <a:t>Pseudomonas fluorescens</a:t>
            </a:r>
            <a:r>
              <a:rPr lang="en-US" dirty="0">
                <a:effectLst/>
              </a:rPr>
              <a:t>. (B) Plot of the first three principal components showing the clustering of bacterial spectra from A along species lines. Colored envelopes represent the 95% confidence envelope for the corresponding species. Clear grouping based on species is visible. (C) Offset, class mean spontaneous Raman spectra of four bacterial species at 532 nm excitation: </a:t>
            </a:r>
            <a:r>
              <a:rPr lang="en-US" i="1" dirty="0">
                <a:effectLst/>
              </a:rPr>
              <a:t>Staphylococcus aureus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Staphylococcus epidermidis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Pseudomonas aeruginosa</a:t>
            </a:r>
            <a:r>
              <a:rPr lang="en-US" dirty="0">
                <a:effectLst/>
              </a:rPr>
              <a:t>, and </a:t>
            </a:r>
            <a:r>
              <a:rPr lang="en-US" i="1" dirty="0">
                <a:effectLst/>
              </a:rPr>
              <a:t>Pseudomonas fluorescens</a:t>
            </a:r>
            <a:r>
              <a:rPr lang="en-US" dirty="0">
                <a:effectLst/>
              </a:rPr>
              <a:t>. (D) Plot of the first three principal components showing the clustering of bacterial spectra from C along species lines. Colored envelopes represent the 95% confidence envelope for the corresponding species. Clear grouping based on species is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3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2138-8F95-4465-B9A6-EFAB6D30CD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7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72E41-DF61-41BE-836A-A229D30F826E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7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2839479"/>
            <a:ext cx="9875846" cy="2260180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2700"/>
              </a:spcAft>
              <a:buNone/>
              <a:defRPr sz="285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1875" baseline="0">
                <a:solidFill>
                  <a:schemeClr val="bg1"/>
                </a:solidFill>
              </a:defRPr>
            </a:lvl2pPr>
            <a:lvl3pPr marL="339283" indent="-339283" algn="l">
              <a:spcBef>
                <a:spcPts val="0"/>
              </a:spcBef>
              <a:buFont typeface="+mj-lt"/>
              <a:buAutoNum type="arabicPeriod"/>
              <a:defRPr lang="de-DE" sz="187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177280"/>
            <a:ext cx="9875846" cy="657758"/>
          </a:xfrm>
        </p:spPr>
        <p:txBody>
          <a:bodyPr anchor="b" anchorCtr="0">
            <a:noAutofit/>
          </a:bodyPr>
          <a:lstStyle>
            <a:lvl1pPr algn="l">
              <a:defRPr sz="4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88F8FF-755E-481E-9071-6952A74223A9}" type="datetime1">
              <a:rPr lang="en-US" smtClean="0"/>
              <a:t>1/10/2022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40" y="573160"/>
            <a:ext cx="4052287" cy="13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350F-B7E2-44C0-9AA2-742F49ECB27B}" type="datetime1">
              <a:rPr lang="en-US" smtClean="0"/>
              <a:t>1/10/2022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D71-DFB2-4318-92C9-D236CFFFF3E0}" type="datetime1">
              <a:rPr lang="en-US" smtClean="0"/>
              <a:t>1/10/2022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4114-A026-43C9-B69A-966D1E0D3D48}" type="datetime1">
              <a:rPr lang="en-US" smtClean="0"/>
              <a:t>1/10/2022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462" y="1196752"/>
            <a:ext cx="11049077" cy="5018330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tx2"/>
                </a:solidFill>
              </a:defRPr>
            </a:lvl1pPr>
            <a:lvl2pPr indent="-216000"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indent="-216000"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extLst/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0461" y="6598801"/>
            <a:ext cx="10096569" cy="179047"/>
          </a:xfrm>
          <a:prstGeom prst="rect">
            <a:avLst/>
          </a:prstGeom>
        </p:spPr>
        <p:txBody>
          <a:bodyPr vert="horz" lIns="0" rIns="45720" bIns="0" rtlCol="0" anchor="b"/>
          <a:lstStyle>
            <a:lvl1pPr algn="l" eaLnBrk="1" latinLnBrk="0" hangingPunct="1">
              <a:defRPr kumimoji="0" sz="800" b="1" cap="none" baseline="0">
                <a:solidFill>
                  <a:schemeClr val="bg1"/>
                </a:solidFill>
              </a:defRPr>
            </a:lvl1pPr>
            <a:extLst/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3141" y="6598801"/>
            <a:ext cx="1568401" cy="179047"/>
          </a:xfrm>
          <a:prstGeom prst="rect">
            <a:avLst/>
          </a:prstGeom>
        </p:spPr>
        <p:txBody>
          <a:bodyPr vert="horz" lIns="46800" rIns="0" bIns="0" rtlCol="0" anchor="b"/>
          <a:lstStyle>
            <a:lvl1pPr algn="r" eaLnBrk="1" latinLnBrk="0" hangingPunct="1">
              <a:defRPr kumimoji="0" sz="800" b="1">
                <a:solidFill>
                  <a:schemeClr val="bg1"/>
                </a:solidFill>
              </a:defRPr>
            </a:lvl1pPr>
            <a:extLst/>
          </a:lstStyle>
          <a:p>
            <a:r>
              <a:rPr lang="de-DE"/>
              <a:t>Folie </a:t>
            </a:r>
            <a:fld id="{1B72D026-91FA-4657-B925-66E03917896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582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E8E1-E019-4C82-9694-29EEC4891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397C5-577A-4DA7-814E-78EAEF592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71CD-B55C-40E8-A5B5-F47729DD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4A9-C0EA-4122-B704-FDFD90693E81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70B0B-A3D9-4C2D-AC36-0581F575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6D39-5D62-41E9-8336-DE573EE1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50611-B946-4664-A641-52435F86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43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2839479"/>
            <a:ext cx="9875846" cy="2260180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2700"/>
              </a:spcAft>
              <a:buNone/>
              <a:defRPr sz="285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1875" baseline="0">
                <a:solidFill>
                  <a:schemeClr val="bg1"/>
                </a:solidFill>
              </a:defRPr>
            </a:lvl2pPr>
            <a:lvl3pPr marL="339283" indent="-339283" algn="l">
              <a:spcBef>
                <a:spcPts val="0"/>
              </a:spcBef>
              <a:buFont typeface="+mj-lt"/>
              <a:buAutoNum type="arabicPeriod"/>
              <a:defRPr sz="1875" baseline="0">
                <a:solidFill>
                  <a:schemeClr val="bg1"/>
                </a:solidFill>
              </a:defRPr>
            </a:lvl3pPr>
            <a:lvl4pPr marL="182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799" y="2177280"/>
            <a:ext cx="9875846" cy="657758"/>
          </a:xfrm>
        </p:spPr>
        <p:txBody>
          <a:bodyPr anchor="b" anchorCtr="0">
            <a:noAutofit/>
          </a:bodyPr>
          <a:lstStyle>
            <a:lvl1pPr algn="l">
              <a:defRPr sz="4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426161" y="6491690"/>
            <a:ext cx="144000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F0806-C2B4-42EB-8B06-90F245A8836A}" type="datetime1">
              <a:rPr lang="en-US" smtClean="0"/>
              <a:t>1/10/2022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4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9D757D04-D0F2-425B-A297-83806D8ADC80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0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2940170F-800A-450B-84C4-EE7212BF596B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5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3DBAC2FE-10A1-48DC-AB09-627A63ABFE0E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54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AD15FE3A-6D8C-4ECE-B80A-F0DB0D282FB9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52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1FCE-1D68-4704-A4BD-1DBEE60E1026}" type="datetime1">
              <a:rPr lang="en-US" smtClean="0"/>
              <a:t>1/10/2022</a:t>
            </a:fld>
            <a:endParaRPr lang="en-US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90E501BD-C2E4-48B8-BE73-D33F599EEAB4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4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FDC2A879-9236-4D91-9CF6-262AC0D4F41C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8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E8206153-BC13-4FDF-BCE0-1C1A46CAD337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9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BFC3FDAF-2EC4-4E4C-9F91-B0CE06FDE5A9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7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CDE17D1E-EA1B-4469-99C4-560C4126AE05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07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CAB308AF-A64C-4595-926A-88E3456B5B19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3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362D0C1-FF6D-4318-884F-C6E22AB46127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9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ED99-F422-4D25-B936-3B36EC710A10}" type="datetime1">
              <a:rPr lang="en-US" smtClean="0"/>
              <a:t>1/10/2022</a:t>
            </a:fld>
            <a:endParaRPr lang="en-US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19675-434F-455C-90F1-843F3FC8BBC8}" type="datetime1">
              <a:rPr lang="en-US" smtClean="0"/>
              <a:t>1/10/2022</a:t>
            </a:fld>
            <a:endParaRPr lang="en-US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3D45-8CB2-43CC-B07C-4F8C67B85BBE}" type="datetime1">
              <a:rPr lang="en-US" smtClean="0"/>
              <a:t>1/10/2022</a:t>
            </a:fld>
            <a:endParaRPr lang="en-US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4658-53EC-4193-9A88-9C9AED29E6E1}" type="datetime1">
              <a:rPr lang="en-US" smtClean="0"/>
              <a:t>1/10/2022</a:t>
            </a:fld>
            <a:endParaRPr lang="en-US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0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6F90-60DA-4EA2-9E5A-F7E3B4D25F21}" type="datetime1">
              <a:rPr lang="en-US" smtClean="0"/>
              <a:t>1/10/2022</a:t>
            </a:fld>
            <a:endParaRPr lang="en-US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4016-D6DB-4C7F-8EAD-28F32B443683}" type="datetime1">
              <a:rPr lang="en-US" smtClean="0"/>
              <a:t>1/10/2022</a:t>
            </a:fld>
            <a:endParaRPr lang="en-US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2CC2-E7A8-43DE-8852-9FC21794C344}" type="datetime1">
              <a:rPr lang="en-US" smtClean="0"/>
              <a:t>1/10/2022</a:t>
            </a:fld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7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CFB19764-C451-4B73-9247-EF5575C80786}" type="datetime1">
              <a:rPr lang="en-US" smtClean="0"/>
              <a:t>1/10/2022</a:t>
            </a:fld>
            <a:endParaRPr lang="en-US"/>
          </a:p>
        </p:txBody>
      </p:sp>
      <p:grpSp>
        <p:nvGrpSpPr>
          <p:cNvPr id="19" name="Gruppierung 18"/>
          <p:cNvGrpSpPr/>
          <p:nvPr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7" name="Rechteck 16"/>
            <p:cNvSpPr/>
            <p:nvPr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7" r:id="rId13"/>
    <p:sldLayoutId id="2147483688" r:id="rId14"/>
  </p:sldLayoutIdLst>
  <p:hf sldNum="0" hdr="0" ftr="0" dt="0"/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accent1">
                <a:lumMod val="0"/>
                <a:lumOff val="100000"/>
              </a:schemeClr>
            </a:gs>
            <a:gs pos="100000">
              <a:srgbClr val="B4BE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9" name="Rechteck 18"/>
            <p:cNvSpPr/>
            <p:nvPr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20" name="Bild 1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7945ABD3-7F15-4878-A104-C3F93747E58D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60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24.png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0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10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0.png"/><Relationship Id="rId7" Type="http://schemas.openxmlformats.org/officeDocument/2006/relationships/image" Target="../media/image53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490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2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353A8-51A7-4F90-BE7A-0553AEDC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160" y="2133600"/>
            <a:ext cx="11537240" cy="2159000"/>
          </a:xfrm>
        </p:spPr>
        <p:txBody>
          <a:bodyPr/>
          <a:lstStyle/>
          <a:p>
            <a:r>
              <a:rPr lang="en-US" dirty="0"/>
              <a:t>Multi-Excitation Raman Spectroscopy for </a:t>
            </a:r>
            <a:br>
              <a:rPr lang="en-US" dirty="0"/>
            </a:br>
            <a:r>
              <a:rPr lang="en-US" dirty="0"/>
              <a:t>Label-Free, Strain-Level Characterization of Bacterial Pathogens in Artificial Sputum Media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B49D0-C78F-4540-BD12-7FDF35F78993}"/>
              </a:ext>
            </a:extLst>
          </p:cNvPr>
          <p:cNvSpPr/>
          <p:nvPr/>
        </p:nvSpPr>
        <p:spPr>
          <a:xfrm>
            <a:off x="426159" y="4675594"/>
            <a:ext cx="11537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Adam P. Lister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Callum</a:t>
            </a:r>
            <a:r>
              <a:rPr lang="en-US" sz="2400" dirty="0">
                <a:solidFill>
                  <a:schemeClr val="bg1"/>
                </a:solidFill>
              </a:rPr>
              <a:t> J. Highmore, Niall Hanrahan, James Read, Alasdair P. S. Munro, Samuel Tan, Raymond N. Allan, Saul N. Faust, Jeremy S. Webb, and </a:t>
            </a:r>
            <a:r>
              <a:rPr lang="en-US" sz="2400" b="1" dirty="0">
                <a:solidFill>
                  <a:schemeClr val="bg1"/>
                </a:solidFill>
              </a:rPr>
              <a:t>Sumeet Mahajan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Analytical Chemistry 2022 </a:t>
            </a:r>
            <a:r>
              <a:rPr lang="de-DE" sz="2400" dirty="0">
                <a:solidFill>
                  <a:schemeClr val="bg1"/>
                </a:solidFill>
              </a:rPr>
              <a:t>|</a:t>
            </a:r>
            <a:r>
              <a:rPr lang="en-US" sz="2400" dirty="0">
                <a:solidFill>
                  <a:schemeClr val="bg1"/>
                </a:solidFill>
              </a:rPr>
              <a:t> DOI: 10.1021/acs.analchem.1c02501 | January 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2022</a:t>
            </a:r>
          </a:p>
        </p:txBody>
      </p:sp>
      <p:pic>
        <p:nvPicPr>
          <p:cNvPr id="45058" name="Picture 2" descr="Datei:University of Southampton Logo.svg – Wikipedia">
            <a:extLst>
              <a:ext uri="{FF2B5EF4-FFF2-40B4-BE49-F238E27FC236}">
                <a16:creationId xmlns:a16="http://schemas.microsoft.com/office/drawing/2014/main" id="{E70EEE57-76A1-490A-8F6B-EEEEA674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9" y="6096201"/>
            <a:ext cx="3177653" cy="7025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53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As expected: Carotenoids make the bacteria orange 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21" name="Picture 2" descr="Image">
            <a:extLst>
              <a:ext uri="{FF2B5EF4-FFF2-40B4-BE49-F238E27FC236}">
                <a16:creationId xmlns:a16="http://schemas.microsoft.com/office/drawing/2014/main" id="{F8471B2C-BB26-48E4-9D99-9A1B7006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08" y="3897422"/>
            <a:ext cx="4249392" cy="28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6ACBF-B7BA-4C20-9064-08068B01D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The one strain that isn’t orange, doesn’t show these peaks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21" name="Picture 2" descr="Image">
            <a:extLst>
              <a:ext uri="{FF2B5EF4-FFF2-40B4-BE49-F238E27FC236}">
                <a16:creationId xmlns:a16="http://schemas.microsoft.com/office/drawing/2014/main" id="{F8471B2C-BB26-48E4-9D99-9A1B7006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08" y="3897422"/>
            <a:ext cx="4249392" cy="28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182747-C667-4493-9404-1341F718D1F4}"/>
              </a:ext>
            </a:extLst>
          </p:cNvPr>
          <p:cNvCxnSpPr>
            <a:cxnSpLocks/>
          </p:cNvCxnSpPr>
          <p:nvPr/>
        </p:nvCxnSpPr>
        <p:spPr>
          <a:xfrm flipH="1">
            <a:off x="6486526" y="2286000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D1A5-22D7-42AE-8059-513220EC17BB}"/>
              </a:ext>
            </a:extLst>
          </p:cNvPr>
          <p:cNvCxnSpPr>
            <a:cxnSpLocks/>
          </p:cNvCxnSpPr>
          <p:nvPr/>
        </p:nvCxnSpPr>
        <p:spPr>
          <a:xfrm flipH="1">
            <a:off x="11684000" y="4808863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4C947-953E-4A65-A8F7-7B7D12EEC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PA: porphyrin peaks appear with 532 nm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0" t="48531"/>
          <a:stretch/>
        </p:blipFill>
        <p:spPr bwMode="auto">
          <a:xfrm>
            <a:off x="1615043" y="1375763"/>
            <a:ext cx="5041900" cy="2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97" y="678369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3222847" y="985664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7170" name="Picture 2" descr="Porphyrin - Wikipedia">
            <a:extLst>
              <a:ext uri="{FF2B5EF4-FFF2-40B4-BE49-F238E27FC236}">
                <a16:creationId xmlns:a16="http://schemas.microsoft.com/office/drawing/2014/main" id="{767D6314-0549-47F1-8847-D7655B5A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1" b="51351"/>
          <a:stretch/>
        </p:blipFill>
        <p:spPr bwMode="auto">
          <a:xfrm>
            <a:off x="3910988" y="4986509"/>
            <a:ext cx="1399142" cy="1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183857"/>
            <a:ext cx="6623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96B9CC-7417-40F4-930F-8ACE26A6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1" y="2138390"/>
            <a:ext cx="1650477" cy="8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PA: porphyrin peaks appear with 532 nm, the peaks fit pure spectra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0" t="48531"/>
          <a:stretch/>
        </p:blipFill>
        <p:spPr bwMode="auto">
          <a:xfrm>
            <a:off x="1615043" y="1375763"/>
            <a:ext cx="5041900" cy="2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97" y="678369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3222847" y="985664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7170" name="Picture 2" descr="Porphyrin - Wikipedia">
            <a:extLst>
              <a:ext uri="{FF2B5EF4-FFF2-40B4-BE49-F238E27FC236}">
                <a16:creationId xmlns:a16="http://schemas.microsoft.com/office/drawing/2014/main" id="{767D6314-0549-47F1-8847-D7655B5A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1" b="51351"/>
          <a:stretch/>
        </p:blipFill>
        <p:spPr bwMode="auto">
          <a:xfrm>
            <a:off x="3910988" y="4986509"/>
            <a:ext cx="1399142" cy="1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183857"/>
            <a:ext cx="6623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endParaRPr lang="en-US" sz="2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2EF64-4ECE-478A-83B8-07E25503D8F9}"/>
              </a:ext>
            </a:extLst>
          </p:cNvPr>
          <p:cNvGrpSpPr/>
          <p:nvPr/>
        </p:nvGrpSpPr>
        <p:grpSpPr>
          <a:xfrm>
            <a:off x="7287689" y="1293441"/>
            <a:ext cx="4478151" cy="3143639"/>
            <a:chOff x="7071037" y="1369977"/>
            <a:chExt cx="4478151" cy="314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295325-F057-4F07-83A0-0E0EE777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1037" y="1369977"/>
              <a:ext cx="4478151" cy="26521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F61919-5B00-4A80-90CA-34DA1A385303}"/>
                </a:ext>
              </a:extLst>
            </p:cNvPr>
            <p:cNvSpPr/>
            <p:nvPr/>
          </p:nvSpPr>
          <p:spPr>
            <a:xfrm>
              <a:off x="7810500" y="1676400"/>
              <a:ext cx="236089" cy="2038350"/>
            </a:xfrm>
            <a:prstGeom prst="rect">
              <a:avLst/>
            </a:prstGeom>
            <a:solidFill>
              <a:schemeClr val="bg1">
                <a:lumMod val="50000"/>
                <a:alpha val="23922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36129B-FB41-4BD0-BE9E-2BC53A85D9CB}"/>
                </a:ext>
              </a:extLst>
            </p:cNvPr>
            <p:cNvSpPr/>
            <p:nvPr/>
          </p:nvSpPr>
          <p:spPr>
            <a:xfrm>
              <a:off x="9357737" y="1676400"/>
              <a:ext cx="236089" cy="2038350"/>
            </a:xfrm>
            <a:prstGeom prst="rect">
              <a:avLst/>
            </a:prstGeom>
            <a:solidFill>
              <a:schemeClr val="bg1">
                <a:lumMod val="50000"/>
                <a:alpha val="23922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8E531-D767-4087-A874-7A873E4DEE93}"/>
                </a:ext>
              </a:extLst>
            </p:cNvPr>
            <p:cNvSpPr txBox="1"/>
            <p:nvPr/>
          </p:nvSpPr>
          <p:spPr>
            <a:xfrm>
              <a:off x="8551988" y="4021173"/>
              <a:ext cx="29972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</a:rPr>
                <a:t>From Figure S4(B): Spectra of pure porphyrins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1FDDC-0184-420E-9EEC-8E45E29F3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1" y="2138390"/>
            <a:ext cx="1650477" cy="8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In summary: each wavelength is suitable for a different bacterium – but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06BB1-3022-40CC-9ECD-6F42477A2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B28E4-BEA8-4AB9-86D3-0E0D7F16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6E469E-24C5-4350-9A7A-3841F0D0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519884"/>
            <a:ext cx="11123028" cy="415426"/>
          </a:xfrm>
        </p:spPr>
        <p:txBody>
          <a:bodyPr/>
          <a:lstStyle/>
          <a:p>
            <a:r>
              <a:rPr lang="en-US" b="0" dirty="0"/>
              <a:t>Key Takeaways: Wavelength…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D5925-69C4-41C5-B8DD-AAAF86DD51F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6160" y="1088424"/>
            <a:ext cx="2621839" cy="857250"/>
          </a:xfrm>
        </p:spPr>
        <p:txBody>
          <a:bodyPr/>
          <a:lstStyle/>
          <a:p>
            <a:r>
              <a:rPr lang="en-US" dirty="0"/>
              <a:t>Doesn’t affect </a:t>
            </a:r>
            <a:r>
              <a:rPr lang="en-US" b="1" dirty="0"/>
              <a:t>peak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FDD41D-AFC0-4BD8-AC48-E376590DA0F1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047999" y="2094131"/>
                <a:ext cx="2621839" cy="50783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800" b="0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FDD41D-AFC0-4BD8-AC48-E376590DA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047999" y="2094131"/>
                <a:ext cx="2621839" cy="5078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3A7D0-C0C9-4882-9DF0-9AE05C04FD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0165" y="2026407"/>
            <a:ext cx="1786955" cy="419100"/>
          </a:xfrm>
        </p:spPr>
        <p:txBody>
          <a:bodyPr/>
          <a:lstStyle/>
          <a:p>
            <a:pPr algn="ctr"/>
            <a:r>
              <a:rPr lang="en-US" sz="2800" b="1" dirty="0"/>
              <a:t>Resonance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023E4-879D-42A6-85E6-93BE3FD1190F}"/>
              </a:ext>
            </a:extLst>
          </p:cNvPr>
          <p:cNvSpPr/>
          <p:nvPr/>
        </p:nvSpPr>
        <p:spPr>
          <a:xfrm>
            <a:off x="3047999" y="1088424"/>
            <a:ext cx="56692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Significantly affects </a:t>
            </a:r>
            <a:r>
              <a:rPr lang="en-US" sz="2700" b="1" dirty="0"/>
              <a:t>peak intensity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9984A-A8B4-43E7-88B0-1CAB0C1DBC95}"/>
              </a:ext>
            </a:extLst>
          </p:cNvPr>
          <p:cNvSpPr/>
          <p:nvPr/>
        </p:nvSpPr>
        <p:spPr>
          <a:xfrm>
            <a:off x="8930007" y="1263134"/>
            <a:ext cx="240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Affects spectral resolution</a:t>
            </a:r>
            <a:endParaRPr lang="en-US" sz="2400" b="1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3B34001-6F34-41D2-BD35-F73DDF4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721" y="2798904"/>
            <a:ext cx="2386908" cy="295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6CFA0-3135-49E7-AB1B-7119B4AEF1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37"/>
          <a:stretch/>
        </p:blipFill>
        <p:spPr>
          <a:xfrm>
            <a:off x="8367060" y="3427210"/>
            <a:ext cx="2901015" cy="216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6B53E9-705A-4F93-BB98-C6FC72D6FC89}"/>
                  </a:ext>
                </a:extLst>
              </p:cNvPr>
              <p:cNvSpPr/>
              <p:nvPr/>
            </p:nvSpPr>
            <p:spPr>
              <a:xfrm>
                <a:off x="8930007" y="2114550"/>
                <a:ext cx="2310248" cy="959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</m:acc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𝛎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6B53E9-705A-4F93-BB98-C6FC72D6F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07" y="2114550"/>
                <a:ext cx="2310248" cy="959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9FB7FBAC-B7FB-4417-B2F9-3E862CBBD0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022" y="2798904"/>
          <a:ext cx="2220471" cy="2547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4" name="Diagramm" r:id="rId8" imgW="8420100" imgH="4400550" progId="Excel.Chart.8">
                  <p:embed/>
                </p:oleObj>
              </mc:Choice>
              <mc:Fallback>
                <p:oleObj name="Diagramm" r:id="rId8" imgW="8420100" imgH="4400550" progId="Excel.Char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9FB7FBAC-B7FB-4417-B2F9-3E862CBBD0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022" y="2798904"/>
                        <a:ext cx="2220471" cy="2547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28AB7-3B30-48AD-8F51-FD38F7AAF7EF}"/>
              </a:ext>
            </a:extLst>
          </p:cNvPr>
          <p:cNvCxnSpPr/>
          <p:nvPr/>
        </p:nvCxnSpPr>
        <p:spPr>
          <a:xfrm>
            <a:off x="2877671" y="950259"/>
            <a:ext cx="0" cy="5226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D3DAC-0983-4B52-853C-CE06F753E02A}"/>
              </a:ext>
            </a:extLst>
          </p:cNvPr>
          <p:cNvCxnSpPr/>
          <p:nvPr/>
        </p:nvCxnSpPr>
        <p:spPr>
          <a:xfrm>
            <a:off x="8265459" y="896471"/>
            <a:ext cx="0" cy="5226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6A3BC09A-D9CE-4D30-AD9A-0455EB15B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54" y="2081844"/>
                <a:ext cx="2621839" cy="13838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1219259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1426" indent="-271426" algn="l" defTabSz="1219259" rtl="0" eaLnBrk="1" latinLnBrk="0" hangingPunct="1">
                  <a:spcBef>
                    <a:spcPct val="20000"/>
                  </a:spcBef>
                  <a:buClrTx/>
                  <a:buFont typeface="Wingdings" pitchFamily="2" charset="2"/>
                  <a:buChar char="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70233" indent="-398807" algn="l" defTabSz="1219259" rtl="0" eaLnBrk="1" latinLnBrk="0" hangingPunct="1">
                  <a:spcBef>
                    <a:spcPct val="20000"/>
                  </a:spcBef>
                  <a:buClrTx/>
                  <a:buSzPct val="100000"/>
                  <a:buFont typeface="Wingdings 3" pitchFamily="18" charset="2"/>
                  <a:buChar char="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73802" indent="-203570" algn="l" defTabSz="1219259" rtl="0" eaLnBrk="1" latinLnBrk="0" hangingPunct="1">
                  <a:spcBef>
                    <a:spcPct val="20000"/>
                  </a:spcBef>
                  <a:buClrTx/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3085" indent="-271426" algn="l" defTabSz="1219259" rtl="0" eaLnBrk="1" latinLnBrk="0" hangingPunct="1">
                  <a:spcBef>
                    <a:spcPct val="20000"/>
                  </a:spcBef>
                  <a:buClrTx/>
                  <a:buFont typeface="Calibri" pitchFamily="34" charset="0"/>
                  <a:buChar char="-"/>
                  <a:defRPr lang="de-DE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13085" indent="0" algn="l" defTabSz="1219259" rtl="0" eaLnBrk="1" latinLnBrk="0" hangingPunct="1">
                  <a:spcBef>
                    <a:spcPts val="648"/>
                  </a:spcBef>
                  <a:buFont typeface="Calibri" pitchFamily="34" charset="0"/>
                  <a:buNone/>
                  <a:defRPr sz="27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47604" indent="-270236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9031" indent="-271426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3314" indent="-264284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6A3BC09A-D9CE-4D30-AD9A-0455EB15B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" y="2081844"/>
                <a:ext cx="2621839" cy="13838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6FABDFB-29BC-495B-9EB3-CC9068E94D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636" y="5346883"/>
            <a:ext cx="1390104" cy="1390104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4EA59CC5-94D5-4114-A757-E9B75B4AB4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61859" y="5346883"/>
            <a:ext cx="1390104" cy="1390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0AEB33-4379-41A5-A779-E99C558A927B}"/>
              </a:ext>
            </a:extLst>
          </p:cNvPr>
          <p:cNvSpPr txBox="1"/>
          <p:nvPr/>
        </p:nvSpPr>
        <p:spPr>
          <a:xfrm>
            <a:off x="6443375" y="5997099"/>
            <a:ext cx="60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</a:rPr>
              <a:t>👆🏼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C5827EF-3736-4A4E-877E-66C29F79A5EC}"/>
              </a:ext>
            </a:extLst>
          </p:cNvPr>
          <p:cNvSpPr txBox="1">
            <a:spLocks/>
          </p:cNvSpPr>
          <p:nvPr/>
        </p:nvSpPr>
        <p:spPr>
          <a:xfrm>
            <a:off x="426160" y="85039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From my last talk, we spoke about resonance enhanced signals</a:t>
            </a:r>
          </a:p>
        </p:txBody>
      </p:sp>
    </p:spTree>
    <p:extLst>
      <p:ext uri="{BB962C8B-B14F-4D97-AF65-F5344CB8AC3E}">
        <p14:creationId xmlns:p14="http://schemas.microsoft.com/office/powerpoint/2010/main" val="332516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8235" y="2420152"/>
                <a:ext cx="9791169" cy="42013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𝜎𝜌</m:t>
                        </m:r>
                      </m:sub>
                    </m:sSub>
                  </m:oMath>
                </a14:m>
                <a:r>
                  <a:rPr lang="en-US" sz="2000" dirty="0"/>
                  <a:t>    component of polarizability tensor</a:t>
                </a:r>
              </a:p>
              <a:p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       polarization incident light</a:t>
                </a:r>
              </a:p>
              <a:p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/>
                  <a:t>        polarization scattered light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  state of Raman scattering with f (final),  </a:t>
                </a:r>
              </a:p>
              <a:p>
                <a:r>
                  <a:rPr lang="en-US" sz="2000" dirty="0"/>
                  <a:t>           r (intermediate) and I (initial)</a:t>
                </a:r>
              </a:p>
              <a:p>
                <a:r>
                  <a:rPr lang="en-US" b="1" i="1" dirty="0">
                    <a:solidFill>
                      <a:srgbClr val="00B050"/>
                    </a:solidFill>
                  </a:rPr>
                  <a:t>ω</a:t>
                </a:r>
                <a:r>
                  <a:rPr lang="en-US" b="1" i="1" baseline="-25000" dirty="0">
                    <a:solidFill>
                      <a:srgbClr val="00B050"/>
                    </a:solidFill>
                  </a:rPr>
                  <a:t>0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       </a:t>
                </a:r>
                <a:r>
                  <a:rPr lang="en-US" b="1" dirty="0">
                    <a:solidFill>
                      <a:srgbClr val="00B050"/>
                    </a:solidFill>
                  </a:rPr>
                  <a:t>Angular frequency incident radiation</a:t>
                </a:r>
              </a:p>
              <a:p>
                <a:r>
                  <a:rPr lang="en-US" b="1" i="1" dirty="0" err="1">
                    <a:solidFill>
                      <a:srgbClr val="FFC000"/>
                    </a:solidFill>
                  </a:rPr>
                  <a:t>ω</a:t>
                </a:r>
                <a:r>
                  <a:rPr lang="en-US" b="1" i="1" baseline="-25000" dirty="0" err="1">
                    <a:solidFill>
                      <a:srgbClr val="FFC000"/>
                    </a:solidFill>
                  </a:rPr>
                  <a:t>ri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       </a:t>
                </a:r>
                <a:r>
                  <a:rPr lang="en-US" b="1" dirty="0">
                    <a:solidFill>
                      <a:srgbClr val="FFC000"/>
                    </a:solidFill>
                  </a:rPr>
                  <a:t>Angular frequency of the transition </a:t>
                </a:r>
                <a:r>
                  <a:rPr lang="en-US" b="1" dirty="0" err="1">
                    <a:solidFill>
                      <a:srgbClr val="FFC000"/>
                    </a:solidFill>
                  </a:rPr>
                  <a:t>i</a:t>
                </a:r>
                <a:r>
                  <a:rPr lang="en-US" b="1" dirty="0">
                    <a:solidFill>
                      <a:srgbClr val="FFC000"/>
                    </a:solidFill>
                  </a:rPr>
                  <a:t> -&gt;  r</a:t>
                </a:r>
              </a:p>
              <a:p>
                <a:r>
                  <a:rPr lang="en-US" sz="2000" i="1" dirty="0"/>
                  <a:t>r          </a:t>
                </a:r>
                <a:r>
                  <a:rPr lang="en-US" sz="2000" dirty="0"/>
                  <a:t>sum over all </a:t>
                </a:r>
                <a:r>
                  <a:rPr lang="en-US" sz="2000" dirty="0" err="1"/>
                  <a:t>unpertubed</a:t>
                </a:r>
                <a:r>
                  <a:rPr lang="en-US" sz="2000" dirty="0"/>
                  <a:t> intermediate states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i="1" dirty="0"/>
                  <a:t>        </a:t>
                </a:r>
                <a:r>
                  <a:rPr lang="en-US" sz="2000" dirty="0"/>
                  <a:t>damping</a:t>
                </a:r>
              </a:p>
              <a:p>
                <a:r>
                  <a:rPr lang="en-US" sz="2000" i="1" dirty="0"/>
                  <a:t>µ          </a:t>
                </a:r>
                <a:r>
                  <a:rPr lang="en-US" sz="2000" dirty="0"/>
                  <a:t>induced </a:t>
                </a:r>
                <a:r>
                  <a:rPr lang="en-US" sz="2000" dirty="0" err="1"/>
                  <a:t>dipol</a:t>
                </a:r>
                <a:r>
                  <a:rPr lang="en-US" sz="2000" dirty="0"/>
                  <a:t> operator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235" y="2420152"/>
                <a:ext cx="9791169" cy="4201331"/>
              </a:xfrm>
              <a:blipFill>
                <a:blip r:embed="rId3"/>
                <a:stretch>
                  <a:fillRect l="-2117" t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0461" y="80811"/>
            <a:ext cx="11553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+mj-lt"/>
                <a:ea typeface="+mj-ea"/>
                <a:cs typeface="+mj-cs"/>
              </a:rPr>
              <a:t>For specific molecules, the polarizability factor can be huge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5483" y="1399665"/>
                <a:ext cx="9884864" cy="1004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𝜎𝜌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𝒓𝒊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𝑟𝑓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399665"/>
                <a:ext cx="9884864" cy="1004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7202" y="6531627"/>
            <a:ext cx="102932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J. Popp, V. V. </a:t>
            </a:r>
            <a:r>
              <a:rPr lang="en-US" sz="1000" dirty="0" err="1"/>
              <a:t>Tuchin</a:t>
            </a:r>
            <a:r>
              <a:rPr lang="en-US" sz="1000" dirty="0"/>
              <a:t>, A. </a:t>
            </a:r>
            <a:r>
              <a:rPr lang="en-US" sz="1000" dirty="0" err="1"/>
              <a:t>Chiou</a:t>
            </a:r>
            <a:r>
              <a:rPr lang="en-US" sz="1000" dirty="0"/>
              <a:t> and S. H. Heinemann, </a:t>
            </a:r>
            <a:r>
              <a:rPr lang="en-US" sz="1000" i="1" dirty="0"/>
              <a:t>Handbook of </a:t>
            </a:r>
            <a:r>
              <a:rPr lang="en-US" sz="1000" i="1" dirty="0" err="1"/>
              <a:t>Biophotonics</a:t>
            </a:r>
            <a:r>
              <a:rPr lang="en-US" sz="1000" dirty="0"/>
              <a:t>, John Wiley &amp; Sons,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2388B-5240-4B2E-A4C7-18B9B5B3C442}"/>
              </a:ext>
            </a:extLst>
          </p:cNvPr>
          <p:cNvSpPr txBox="1"/>
          <p:nvPr/>
        </p:nvSpPr>
        <p:spPr>
          <a:xfrm>
            <a:off x="7563159" y="4453574"/>
            <a:ext cx="27146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Laser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3782B-E608-4EE7-8549-781257242C6B}"/>
              </a:ext>
            </a:extLst>
          </p:cNvPr>
          <p:cNvSpPr txBox="1"/>
          <p:nvPr/>
        </p:nvSpPr>
        <p:spPr>
          <a:xfrm>
            <a:off x="7718516" y="4837292"/>
            <a:ext cx="27146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Molecule’s vibrational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BF7651-4140-42D9-AC23-464709F8E540}"/>
                  </a:ext>
                </a:extLst>
              </p:cNvPr>
              <p:cNvSpPr/>
              <p:nvPr/>
            </p:nvSpPr>
            <p:spPr>
              <a:xfrm>
                <a:off x="12835965" y="1356370"/>
                <a:ext cx="2328394" cy="1698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𝜋𝜈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Angular frequency: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BF7651-4140-42D9-AC23-464709F8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965" y="1356370"/>
                <a:ext cx="2328394" cy="1698285"/>
              </a:xfrm>
              <a:prstGeom prst="rect">
                <a:avLst/>
              </a:prstGeom>
              <a:blipFill>
                <a:blip r:embed="rId5"/>
                <a:stretch>
                  <a:fillRect l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AFE7CB0B-E8F9-4DD1-A817-613CB83E0533}"/>
              </a:ext>
            </a:extLst>
          </p:cNvPr>
          <p:cNvSpPr/>
          <p:nvPr/>
        </p:nvSpPr>
        <p:spPr>
          <a:xfrm>
            <a:off x="13004800" y="3327400"/>
            <a:ext cx="1574800" cy="15594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D1BC4F-C895-4B77-905C-59D4742276E1}"/>
              </a:ext>
            </a:extLst>
          </p:cNvPr>
          <p:cNvCxnSpPr>
            <a:endCxn id="14" idx="0"/>
          </p:cNvCxnSpPr>
          <p:nvPr/>
        </p:nvCxnSpPr>
        <p:spPr>
          <a:xfrm flipV="1">
            <a:off x="13792200" y="3327400"/>
            <a:ext cx="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D835A1-8826-4B83-B22B-593710EFC438}"/>
              </a:ext>
            </a:extLst>
          </p:cNvPr>
          <p:cNvSpPr/>
          <p:nvPr/>
        </p:nvSpPr>
        <p:spPr>
          <a:xfrm>
            <a:off x="12706653" y="3073400"/>
            <a:ext cx="2190884" cy="2066336"/>
          </a:xfrm>
          <a:custGeom>
            <a:avLst/>
            <a:gdLst>
              <a:gd name="connsiteX0" fmla="*/ 1060147 w 2190884"/>
              <a:gd name="connsiteY0" fmla="*/ 0 h 2066336"/>
              <a:gd name="connsiteX1" fmla="*/ 1695147 w 2190884"/>
              <a:gd name="connsiteY1" fmla="*/ 139700 h 2066336"/>
              <a:gd name="connsiteX2" fmla="*/ 2050747 w 2190884"/>
              <a:gd name="connsiteY2" fmla="*/ 635000 h 2066336"/>
              <a:gd name="connsiteX3" fmla="*/ 2190447 w 2190884"/>
              <a:gd name="connsiteY3" fmla="*/ 1155700 h 2066336"/>
              <a:gd name="connsiteX4" fmla="*/ 2012647 w 2190884"/>
              <a:gd name="connsiteY4" fmla="*/ 1752600 h 2066336"/>
              <a:gd name="connsiteX5" fmla="*/ 1669747 w 2190884"/>
              <a:gd name="connsiteY5" fmla="*/ 2019300 h 2066336"/>
              <a:gd name="connsiteX6" fmla="*/ 1060147 w 2190884"/>
              <a:gd name="connsiteY6" fmla="*/ 2057400 h 2066336"/>
              <a:gd name="connsiteX7" fmla="*/ 412447 w 2190884"/>
              <a:gd name="connsiteY7" fmla="*/ 1917700 h 2066336"/>
              <a:gd name="connsiteX8" fmla="*/ 133047 w 2190884"/>
              <a:gd name="connsiteY8" fmla="*/ 1562100 h 2066336"/>
              <a:gd name="connsiteX9" fmla="*/ 31447 w 2190884"/>
              <a:gd name="connsiteY9" fmla="*/ 1041400 h 2066336"/>
              <a:gd name="connsiteX10" fmla="*/ 31447 w 2190884"/>
              <a:gd name="connsiteY10" fmla="*/ 584200 h 2066336"/>
              <a:gd name="connsiteX11" fmla="*/ 399747 w 2190884"/>
              <a:gd name="connsiteY11" fmla="*/ 304800 h 2066336"/>
              <a:gd name="connsiteX12" fmla="*/ 856947 w 2190884"/>
              <a:gd name="connsiteY12" fmla="*/ 203200 h 206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884" h="2066336">
                <a:moveTo>
                  <a:pt x="1060147" y="0"/>
                </a:moveTo>
                <a:cubicBezTo>
                  <a:pt x="1295097" y="16933"/>
                  <a:pt x="1530047" y="33867"/>
                  <a:pt x="1695147" y="139700"/>
                </a:cubicBezTo>
                <a:cubicBezTo>
                  <a:pt x="1860247" y="245533"/>
                  <a:pt x="1968197" y="465667"/>
                  <a:pt x="2050747" y="635000"/>
                </a:cubicBezTo>
                <a:cubicBezTo>
                  <a:pt x="2133297" y="804333"/>
                  <a:pt x="2196797" y="969433"/>
                  <a:pt x="2190447" y="1155700"/>
                </a:cubicBezTo>
                <a:cubicBezTo>
                  <a:pt x="2184097" y="1341967"/>
                  <a:pt x="2099430" y="1608667"/>
                  <a:pt x="2012647" y="1752600"/>
                </a:cubicBezTo>
                <a:cubicBezTo>
                  <a:pt x="1925864" y="1896533"/>
                  <a:pt x="1828497" y="1968500"/>
                  <a:pt x="1669747" y="2019300"/>
                </a:cubicBezTo>
                <a:cubicBezTo>
                  <a:pt x="1510997" y="2070100"/>
                  <a:pt x="1269697" y="2074333"/>
                  <a:pt x="1060147" y="2057400"/>
                </a:cubicBezTo>
                <a:cubicBezTo>
                  <a:pt x="850597" y="2040467"/>
                  <a:pt x="566964" y="2000250"/>
                  <a:pt x="412447" y="1917700"/>
                </a:cubicBezTo>
                <a:cubicBezTo>
                  <a:pt x="257930" y="1835150"/>
                  <a:pt x="196547" y="1708150"/>
                  <a:pt x="133047" y="1562100"/>
                </a:cubicBezTo>
                <a:cubicBezTo>
                  <a:pt x="69547" y="1416050"/>
                  <a:pt x="48380" y="1204383"/>
                  <a:pt x="31447" y="1041400"/>
                </a:cubicBezTo>
                <a:cubicBezTo>
                  <a:pt x="14514" y="878417"/>
                  <a:pt x="-29936" y="706967"/>
                  <a:pt x="31447" y="584200"/>
                </a:cubicBezTo>
                <a:cubicBezTo>
                  <a:pt x="92830" y="461433"/>
                  <a:pt x="262164" y="368300"/>
                  <a:pt x="399747" y="304800"/>
                </a:cubicBezTo>
                <a:cubicBezTo>
                  <a:pt x="537330" y="241300"/>
                  <a:pt x="697138" y="222250"/>
                  <a:pt x="856947" y="203200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1F5ABA-27C2-4841-A964-5AC307570E5E}"/>
              </a:ext>
            </a:extLst>
          </p:cNvPr>
          <p:cNvCxnSpPr/>
          <p:nvPr/>
        </p:nvCxnSpPr>
        <p:spPr>
          <a:xfrm>
            <a:off x="12706653" y="6215083"/>
            <a:ext cx="1987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94B6B72-8109-4049-9BAC-103E39FD7F08}"/>
              </a:ext>
            </a:extLst>
          </p:cNvPr>
          <p:cNvSpPr/>
          <p:nvPr/>
        </p:nvSpPr>
        <p:spPr>
          <a:xfrm>
            <a:off x="12674600" y="5968976"/>
            <a:ext cx="2070100" cy="584224"/>
          </a:xfrm>
          <a:custGeom>
            <a:avLst/>
            <a:gdLst>
              <a:gd name="connsiteX0" fmla="*/ 0 w 2070100"/>
              <a:gd name="connsiteY0" fmla="*/ 571524 h 584224"/>
              <a:gd name="connsiteX1" fmla="*/ 495300 w 2070100"/>
              <a:gd name="connsiteY1" fmla="*/ 76224 h 584224"/>
              <a:gd name="connsiteX2" fmla="*/ 749300 w 2070100"/>
              <a:gd name="connsiteY2" fmla="*/ 558824 h 584224"/>
              <a:gd name="connsiteX3" fmla="*/ 1130300 w 2070100"/>
              <a:gd name="connsiteY3" fmla="*/ 88924 h 584224"/>
              <a:gd name="connsiteX4" fmla="*/ 1346200 w 2070100"/>
              <a:gd name="connsiteY4" fmla="*/ 558824 h 584224"/>
              <a:gd name="connsiteX5" fmla="*/ 1828800 w 2070100"/>
              <a:gd name="connsiteY5" fmla="*/ 24 h 584224"/>
              <a:gd name="connsiteX6" fmla="*/ 2070100 w 2070100"/>
              <a:gd name="connsiteY6" fmla="*/ 584224 h 58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0100" h="584224">
                <a:moveTo>
                  <a:pt x="0" y="571524"/>
                </a:moveTo>
                <a:cubicBezTo>
                  <a:pt x="185208" y="324932"/>
                  <a:pt x="370417" y="78341"/>
                  <a:pt x="495300" y="76224"/>
                </a:cubicBezTo>
                <a:cubicBezTo>
                  <a:pt x="620183" y="74107"/>
                  <a:pt x="643467" y="556707"/>
                  <a:pt x="749300" y="558824"/>
                </a:cubicBezTo>
                <a:cubicBezTo>
                  <a:pt x="855133" y="560941"/>
                  <a:pt x="1030817" y="88924"/>
                  <a:pt x="1130300" y="88924"/>
                </a:cubicBezTo>
                <a:cubicBezTo>
                  <a:pt x="1229783" y="88924"/>
                  <a:pt x="1229783" y="573641"/>
                  <a:pt x="1346200" y="558824"/>
                </a:cubicBezTo>
                <a:cubicBezTo>
                  <a:pt x="1462617" y="544007"/>
                  <a:pt x="1708150" y="-4209"/>
                  <a:pt x="1828800" y="24"/>
                </a:cubicBezTo>
                <a:cubicBezTo>
                  <a:pt x="1949450" y="4257"/>
                  <a:pt x="2009775" y="294240"/>
                  <a:pt x="2070100" y="584224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970062-58F3-48DD-ADF7-56450D30E18F}"/>
                  </a:ext>
                </a:extLst>
              </p:cNvPr>
              <p:cNvSpPr txBox="1"/>
              <p:nvPr/>
            </p:nvSpPr>
            <p:spPr>
              <a:xfrm>
                <a:off x="385483" y="725466"/>
                <a:ext cx="6552115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𝑺𝒕𝒐𝒌𝒆𝒔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sSup>
                        <m:sSup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de-D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970062-58F3-48DD-ADF7-56450D30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725466"/>
                <a:ext cx="6552115" cy="440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0896069-5AB1-426D-8FD3-6FA9D09CC788}"/>
              </a:ext>
            </a:extLst>
          </p:cNvPr>
          <p:cNvCxnSpPr>
            <a:stCxn id="16" idx="3"/>
            <a:endCxn id="6" idx="1"/>
          </p:cNvCxnSpPr>
          <p:nvPr/>
        </p:nvCxnSpPr>
        <p:spPr>
          <a:xfrm flipH="1">
            <a:off x="385483" y="945783"/>
            <a:ext cx="6552115" cy="956263"/>
          </a:xfrm>
          <a:prstGeom prst="bentConnector5">
            <a:avLst>
              <a:gd name="adj1" fmla="val -3489"/>
              <a:gd name="adj2" fmla="val 35252"/>
              <a:gd name="adj3" fmla="val 103489"/>
            </a:avLst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4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0166D9-FC58-4C9D-9C99-CD76BA43F438}"/>
                  </a:ext>
                </a:extLst>
              </p:cNvPr>
              <p:cNvSpPr txBox="1"/>
              <p:nvPr/>
            </p:nvSpPr>
            <p:spPr>
              <a:xfrm>
                <a:off x="128308" y="847215"/>
                <a:ext cx="9368117" cy="1004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𝜎𝜌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𝒓𝒊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𝑟𝑓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0166D9-FC58-4C9D-9C99-CD76BA43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8" y="847215"/>
                <a:ext cx="9368117" cy="10047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21493-3418-4777-BAC7-E3E5EE7D6D48}"/>
                  </a:ext>
                </a:extLst>
              </p:cNvPr>
              <p:cNvSpPr txBox="1"/>
              <p:nvPr/>
            </p:nvSpPr>
            <p:spPr>
              <a:xfrm>
                <a:off x="128308" y="173016"/>
                <a:ext cx="6552115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𝑺𝒕𝒐𝒌𝒆𝒔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sSup>
                        <m:sSup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de-D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21493-3418-4777-BAC7-E3E5EE7D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8" y="173016"/>
                <a:ext cx="6552115" cy="440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DF49C5-30D7-4430-A972-8E9EA265EB69}"/>
                  </a:ext>
                </a:extLst>
              </p:cNvPr>
              <p:cNvSpPr txBox="1"/>
              <p:nvPr/>
            </p:nvSpPr>
            <p:spPr>
              <a:xfrm>
                <a:off x="385483" y="3429000"/>
                <a:ext cx="9268306" cy="123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DF49C5-30D7-4430-A972-8E9EA26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3429000"/>
                <a:ext cx="9268306" cy="1232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0187E-B8FE-4B4B-B8BA-7BD0439FBA2A}"/>
              </a:ext>
            </a:extLst>
          </p:cNvPr>
          <p:cNvSpPr txBox="1"/>
          <p:nvPr/>
        </p:nvSpPr>
        <p:spPr>
          <a:xfrm>
            <a:off x="490347" y="4621149"/>
            <a:ext cx="996315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000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0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0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000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0C792-45E5-48B4-8AEB-476AC1E5CB17}"/>
              </a:ext>
            </a:extLst>
          </p:cNvPr>
          <p:cNvSpPr txBox="1"/>
          <p:nvPr/>
        </p:nvSpPr>
        <p:spPr>
          <a:xfrm>
            <a:off x="8648699" y="495300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👈🏼From Petra’s 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BB526-6877-46F8-9709-01BA9D744E9C}"/>
              </a:ext>
            </a:extLst>
          </p:cNvPr>
          <p:cNvSpPr txBox="1"/>
          <p:nvPr/>
        </p:nvSpPr>
        <p:spPr>
          <a:xfrm>
            <a:off x="9496425" y="3933825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👈🏼From Paper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FBB055-BA30-44A7-9CDE-12436AA4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83" y="2438262"/>
            <a:ext cx="2229161" cy="990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305F1E-8D29-4BA8-A94B-40B6A5B4E0AD}"/>
              </a:ext>
            </a:extLst>
          </p:cNvPr>
          <p:cNvSpPr txBox="1"/>
          <p:nvPr/>
        </p:nvSpPr>
        <p:spPr>
          <a:xfrm>
            <a:off x="3140728" y="2808685"/>
            <a:ext cx="509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👈🏼From Larkin book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172B92-E857-442A-9347-514014D5792F}"/>
              </a:ext>
            </a:extLst>
          </p:cNvPr>
          <p:cNvSpPr/>
          <p:nvPr/>
        </p:nvSpPr>
        <p:spPr>
          <a:xfrm>
            <a:off x="1666876" y="2514600"/>
            <a:ext cx="781050" cy="9907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/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err="1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FC1F2A-4792-4ADC-9960-C0C0A7C9BAB1}"/>
              </a:ext>
            </a:extLst>
          </p:cNvPr>
          <p:cNvSpPr txBox="1"/>
          <p:nvPr/>
        </p:nvSpPr>
        <p:spPr>
          <a:xfrm>
            <a:off x="371475" y="2384425"/>
            <a:ext cx="99631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baseline="-25000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400" baseline="-25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4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4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C6D2D-037C-4D87-B1C1-026660B7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Why do different peaks appear with different excitation?</a:t>
            </a:r>
            <a:br>
              <a:rPr lang="en-US" dirty="0"/>
            </a:br>
            <a:r>
              <a:rPr lang="en-US" dirty="0"/>
              <a:t>Because of the scattering cross-section</a:t>
            </a:r>
          </a:p>
        </p:txBody>
      </p:sp>
    </p:spTree>
    <p:extLst>
      <p:ext uri="{BB962C8B-B14F-4D97-AF65-F5344CB8AC3E}">
        <p14:creationId xmlns:p14="http://schemas.microsoft.com/office/powerpoint/2010/main" val="3946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/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err="1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FC1F2A-4792-4ADC-9960-C0C0A7C9BAB1}"/>
              </a:ext>
            </a:extLst>
          </p:cNvPr>
          <p:cNvSpPr txBox="1"/>
          <p:nvPr/>
        </p:nvSpPr>
        <p:spPr>
          <a:xfrm>
            <a:off x="371475" y="2384425"/>
            <a:ext cx="99631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baseline="-25000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400" baseline="-25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4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4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C6D2D-037C-4D87-B1C1-026660B7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Why do different peaks appear with different excitation?</a:t>
            </a:r>
            <a:br>
              <a:rPr lang="en-US" dirty="0"/>
            </a:br>
            <a:r>
              <a:rPr lang="en-US" dirty="0"/>
              <a:t>Because of the scattering cross-section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95058-AF4D-4F1D-9EF2-D66800580BC3}"/>
              </a:ext>
            </a:extLst>
          </p:cNvPr>
          <p:cNvSpPr/>
          <p:nvPr/>
        </p:nvSpPr>
        <p:spPr>
          <a:xfrm>
            <a:off x="512420" y="4394252"/>
            <a:ext cx="111671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This equation makes it clear that when the </a:t>
            </a:r>
            <a:r>
              <a:rPr lang="en-US" b="1" dirty="0">
                <a:solidFill>
                  <a:schemeClr val="accent6"/>
                </a:solidFill>
                <a:latin typeface="Roboto" panose="02000000000000000000" pitchFamily="2" charset="0"/>
              </a:rPr>
              <a:t>pump wavelength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is near to, or at, the </a:t>
            </a:r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</a:rPr>
              <a:t>absorption maximum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, the </a:t>
            </a:r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</a:rPr>
              <a:t>Raman cross-section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 increases, and therefore, the signal increases, giving the pre-resonance or the resonant effect, respectively.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D3DA9-5BA9-4A75-92B8-D6D79A4A004D}"/>
              </a:ext>
            </a:extLst>
          </p:cNvPr>
          <p:cNvCxnSpPr>
            <a:cxnSpLocks/>
          </p:cNvCxnSpPr>
          <p:nvPr/>
        </p:nvCxnSpPr>
        <p:spPr>
          <a:xfrm flipV="1">
            <a:off x="8991600" y="2384425"/>
            <a:ext cx="203200" cy="2009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4666A-31A3-4700-81F5-D5723AED3E2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  <a:p>
            <a:r>
              <a:rPr lang="en-US" dirty="0"/>
              <a:t>Key findings: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Differentiation from single wavelength with PCA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Differences between 532 nm and 785 nm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Differentiation from combined wavelengths with PCA, SVM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Sputum samples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Issues with the study</a:t>
            </a:r>
          </a:p>
          <a:p>
            <a:r>
              <a:rPr lang="en-US" dirty="0"/>
              <a:t>My takeaways for our work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DA24F-99D8-465E-B168-258F8794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EE16FE76-65A7-4B56-B3BC-F6183C4F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06164"/>
            <a:ext cx="4648200" cy="31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CE2FEE-C947-46E1-B80D-FA256C86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407"/>
            <a:ext cx="12192000" cy="50091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F0B7AB-DFFA-4EB4-BFB3-FE402118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To prove this, they show absorbance spectra of pure substances: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5F323-BD5E-4F3B-9F32-2EFC5CC74624}"/>
              </a:ext>
            </a:extLst>
          </p:cNvPr>
          <p:cNvSpPr/>
          <p:nvPr/>
        </p:nvSpPr>
        <p:spPr>
          <a:xfrm>
            <a:off x="211726" y="5933592"/>
            <a:ext cx="9753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S4(E-F): </a:t>
            </a:r>
            <a:r>
              <a:rPr lang="en-US" dirty="0" err="1"/>
              <a:t>Normalised</a:t>
            </a:r>
            <a:r>
              <a:rPr lang="en-US" dirty="0"/>
              <a:t> UV-Visible absorbance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146F5-769B-47FB-BC0F-4DC92461EB6F}"/>
              </a:ext>
            </a:extLst>
          </p:cNvPr>
          <p:cNvSpPr txBox="1"/>
          <p:nvPr/>
        </p:nvSpPr>
        <p:spPr>
          <a:xfrm>
            <a:off x="3225800" y="2082800"/>
            <a:ext cx="24003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Carotenes: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F0CD8-418E-4716-9EBC-FBF4851F0C82}"/>
              </a:ext>
            </a:extLst>
          </p:cNvPr>
          <p:cNvSpPr txBox="1"/>
          <p:nvPr/>
        </p:nvSpPr>
        <p:spPr>
          <a:xfrm>
            <a:off x="7988300" y="2082800"/>
            <a:ext cx="153695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Porphyrins: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PPIX: 358 nm</a:t>
            </a:r>
          </a:p>
          <a:p>
            <a:r>
              <a:rPr lang="en-US" sz="1600" dirty="0">
                <a:solidFill>
                  <a:prstClr val="black"/>
                </a:solidFill>
              </a:rPr>
              <a:t>Hematin:  353 nm</a:t>
            </a:r>
          </a:p>
        </p:txBody>
      </p:sp>
    </p:spTree>
    <p:extLst>
      <p:ext uri="{BB962C8B-B14F-4D97-AF65-F5344CB8AC3E}">
        <p14:creationId xmlns:p14="http://schemas.microsoft.com/office/powerpoint/2010/main" val="6454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We now know that different wavelengths are suited for different bacteria</a:t>
            </a:r>
            <a:br>
              <a:rPr lang="en-US" dirty="0"/>
            </a:br>
            <a:r>
              <a:rPr lang="en-US" dirty="0"/>
              <a:t>Now, can we combine them?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21907-6C84-4AF9-8751-C045613C9E8F}"/>
              </a:ext>
            </a:extLst>
          </p:cNvPr>
          <p:cNvCxnSpPr/>
          <p:nvPr/>
        </p:nvCxnSpPr>
        <p:spPr>
          <a:xfrm>
            <a:off x="534297" y="5207000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5EE59C-28C6-4FB1-8254-B5917B2A4F09}"/>
              </a:ext>
            </a:extLst>
          </p:cNvPr>
          <p:cNvCxnSpPr/>
          <p:nvPr/>
        </p:nvCxnSpPr>
        <p:spPr>
          <a:xfrm>
            <a:off x="575593" y="4744421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345E4-BF3A-4A1D-ABBA-FEEEEE9D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1912760" y="673109"/>
            <a:ext cx="2430640" cy="148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4DC7D-D3A4-4806-A9E6-472247E3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1912760" y="2317350"/>
            <a:ext cx="2011540" cy="12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4BB15-DE97-4E38-B425-E4AEC397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3715460" y="5376504"/>
            <a:ext cx="3498140" cy="123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BE625-C785-425D-B8DE-1330408E1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311860" y="5376504"/>
            <a:ext cx="3498140" cy="1238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356F8-4BFA-41D2-AF07-485E91F0B776}"/>
              </a:ext>
            </a:extLst>
          </p:cNvPr>
          <p:cNvCxnSpPr>
            <a:cxnSpLocks/>
          </p:cNvCxnSpPr>
          <p:nvPr/>
        </p:nvCxnSpPr>
        <p:spPr>
          <a:xfrm>
            <a:off x="4457700" y="19431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6FD5B0-3DB0-47A5-A02D-3DC15FE1BDF1}"/>
              </a:ext>
            </a:extLst>
          </p:cNvPr>
          <p:cNvCxnSpPr>
            <a:cxnSpLocks/>
          </p:cNvCxnSpPr>
          <p:nvPr/>
        </p:nvCxnSpPr>
        <p:spPr>
          <a:xfrm>
            <a:off x="4343400" y="32639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D87E0E-78DB-4300-8B2F-B6AE6B61616E}"/>
              </a:ext>
            </a:extLst>
          </p:cNvPr>
          <p:cNvCxnSpPr>
            <a:cxnSpLocks/>
          </p:cNvCxnSpPr>
          <p:nvPr/>
        </p:nvCxnSpPr>
        <p:spPr>
          <a:xfrm>
            <a:off x="7429500" y="61722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Monitor">
            <a:extLst>
              <a:ext uri="{FF2B5EF4-FFF2-40B4-BE49-F238E27FC236}">
                <a16:creationId xmlns:a16="http://schemas.microsoft.com/office/drawing/2014/main" id="{345B8D4A-33B9-4FAD-8906-B1DA4588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0" y="1051863"/>
            <a:ext cx="1824667" cy="1824667"/>
          </a:xfrm>
          <a:prstGeom prst="rect">
            <a:avLst/>
          </a:prstGeom>
        </p:spPr>
      </p:pic>
      <p:pic>
        <p:nvPicPr>
          <p:cNvPr id="15" name="Graphic 14" descr="Monitor">
            <a:extLst>
              <a:ext uri="{FF2B5EF4-FFF2-40B4-BE49-F238E27FC236}">
                <a16:creationId xmlns:a16="http://schemas.microsoft.com/office/drawing/2014/main" id="{6BDDB042-22BA-4629-AEE4-511B4B80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0" y="2834338"/>
            <a:ext cx="1824667" cy="1824667"/>
          </a:xfrm>
          <a:prstGeom prst="rect">
            <a:avLst/>
          </a:prstGeom>
        </p:spPr>
      </p:pic>
      <p:pic>
        <p:nvPicPr>
          <p:cNvPr id="16" name="Graphic 15" descr="Monitor">
            <a:extLst>
              <a:ext uri="{FF2B5EF4-FFF2-40B4-BE49-F238E27FC236}">
                <a16:creationId xmlns:a16="http://schemas.microsoft.com/office/drawing/2014/main" id="{11207DF4-C892-4484-8189-86A0592E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2700" y="5259866"/>
            <a:ext cx="1824667" cy="1824667"/>
          </a:xfrm>
          <a:prstGeom prst="rect">
            <a:avLst/>
          </a:prstGeom>
        </p:spPr>
      </p:pic>
      <p:pic>
        <p:nvPicPr>
          <p:cNvPr id="31746" name="Picture 2" descr="https://pubs.acs.org/na101/home/literatum/publisher/achs/journals/content/ancham/0/ancham.ahead-of-print/acs.analchem.1c02501/20220103/images/large/ac1c02501_0005.jpeg">
            <a:extLst>
              <a:ext uri="{FF2B5EF4-FFF2-40B4-BE49-F238E27FC236}">
                <a16:creationId xmlns:a16="http://schemas.microsoft.com/office/drawing/2014/main" id="{91F2ADEB-DD5C-4F5B-9247-C70802C28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2"/>
          <a:stretch/>
        </p:blipFill>
        <p:spPr bwMode="auto">
          <a:xfrm>
            <a:off x="7696200" y="973426"/>
            <a:ext cx="3454400" cy="15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pubs.acs.org/na101/home/literatum/publisher/achs/journals/content/ancham/0/ancham.ahead-of-print/acs.analchem.1c02501/20220103/images/large/ac1c02501_0005.jpeg">
            <a:extLst>
              <a:ext uri="{FF2B5EF4-FFF2-40B4-BE49-F238E27FC236}">
                <a16:creationId xmlns:a16="http://schemas.microsoft.com/office/drawing/2014/main" id="{2D5BA46F-CB26-4F60-B4BD-88E8F1E52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23843" r="-1898" b="53009"/>
          <a:stretch/>
        </p:blipFill>
        <p:spPr bwMode="auto">
          <a:xfrm>
            <a:off x="7696200" y="2952922"/>
            <a:ext cx="3454400" cy="15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5657D-26CC-4FD8-AE40-07B463E0C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43" y="2072905"/>
            <a:ext cx="1664352" cy="142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06F6A-9CFF-4ABB-965C-466B6E1F0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272" y="731669"/>
            <a:ext cx="1658256" cy="13412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0892D8E-6A98-4713-A523-07D7E945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4496227"/>
            <a:ext cx="1664352" cy="14204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44972-EB59-4F79-91B2-1FB6ED1BE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566" y="4496227"/>
            <a:ext cx="1658256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By using the combined spectra, classification improves dramatically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211164"/>
              </p:ext>
            </p:extLst>
          </p:nvPr>
        </p:nvGraphicFramePr>
        <p:xfrm>
          <a:off x="6991902" y="1566843"/>
          <a:ext cx="3741167" cy="373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3996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776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776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77608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875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82CA-8E1F-4B0B-A5DC-FFD71FCDAF3A}"/>
              </a:ext>
            </a:extLst>
          </p:cNvPr>
          <p:cNvSpPr txBox="1"/>
          <p:nvPr/>
        </p:nvSpPr>
        <p:spPr>
          <a:xfrm>
            <a:off x="6540593" y="5398485"/>
            <a:ext cx="464378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</a:t>
            </a:r>
            <a:r>
              <a:rPr lang="en-US" sz="2000" dirty="0"/>
              <a:t>Any spectra that appeared outside of the confidence or within multiple confidence intervals of the same or different strains were regarded as unsuccessful.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AE2CE-AF9D-4A0A-A2DB-F3AECF1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750702"/>
            <a:ext cx="6270998" cy="33165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20B60-EDB9-4EAC-AF41-768D6700E838}"/>
              </a:ext>
            </a:extLst>
          </p:cNvPr>
          <p:cNvSpPr txBox="1"/>
          <p:nvPr/>
        </p:nvSpPr>
        <p:spPr>
          <a:xfrm>
            <a:off x="267783" y="5090708"/>
            <a:ext cx="4643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From figure 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B7B661-30D3-48E8-B343-BEACB9A3F82C}"/>
              </a:ext>
            </a:extLst>
          </p:cNvPr>
          <p:cNvGrpSpPr/>
          <p:nvPr/>
        </p:nvGrpSpPr>
        <p:grpSpPr>
          <a:xfrm>
            <a:off x="7032389" y="2988049"/>
            <a:ext cx="1793095" cy="2287500"/>
            <a:chOff x="7032389" y="2988049"/>
            <a:chExt cx="1793095" cy="22875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44BA910-F304-4D63-A900-F36EDA155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7778" y="3682142"/>
              <a:ext cx="962317" cy="8213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449D46-FB21-4BB1-AB7D-9E51A796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0417" y="2988049"/>
              <a:ext cx="917038" cy="741722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0B13D14-F25E-4C3D-85A1-218311DE5C79}"/>
                </a:ext>
              </a:extLst>
            </p:cNvPr>
            <p:cNvGrpSpPr/>
            <p:nvPr/>
          </p:nvGrpSpPr>
          <p:grpSpPr>
            <a:xfrm>
              <a:off x="7032389" y="4454231"/>
              <a:ext cx="1793095" cy="821318"/>
              <a:chOff x="7032389" y="4454231"/>
              <a:chExt cx="1793095" cy="82131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F6DD837-5AB8-4487-A275-DBF2A77B2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3167" y="4454231"/>
                <a:ext cx="962317" cy="821318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F75D4C6-60E9-4718-8B77-BAA393326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2389" y="4533827"/>
                <a:ext cx="917038" cy="7417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18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By using the combined spectra, classification improves dramatically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/>
        </p:nvGraphicFramePr>
        <p:xfrm>
          <a:off x="6991902" y="1566843"/>
          <a:ext cx="3741167" cy="373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3996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776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776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77608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875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82CA-8E1F-4B0B-A5DC-FFD71FCDAF3A}"/>
              </a:ext>
            </a:extLst>
          </p:cNvPr>
          <p:cNvSpPr txBox="1"/>
          <p:nvPr/>
        </p:nvSpPr>
        <p:spPr>
          <a:xfrm>
            <a:off x="6540593" y="5398485"/>
            <a:ext cx="464378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</a:t>
            </a:r>
            <a:r>
              <a:rPr lang="en-US" sz="2000" dirty="0"/>
              <a:t>Any spectra that appeared outside of the confidence or within multiple confidence intervals of the same or different strains were regarded as unsuccessful.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AE2CE-AF9D-4A0A-A2DB-F3AECF1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750702"/>
            <a:ext cx="6270998" cy="33165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20B60-EDB9-4EAC-AF41-768D6700E838}"/>
              </a:ext>
            </a:extLst>
          </p:cNvPr>
          <p:cNvSpPr txBox="1"/>
          <p:nvPr/>
        </p:nvSpPr>
        <p:spPr>
          <a:xfrm>
            <a:off x="267783" y="5090708"/>
            <a:ext cx="4643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From figure 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4BA910-F304-4D63-A900-F36EDA15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778" y="3682142"/>
            <a:ext cx="962317" cy="821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449D46-FB21-4BB1-AB7D-9E51A7965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417" y="2988049"/>
            <a:ext cx="917038" cy="7417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B13D14-F25E-4C3D-85A1-218311DE5C79}"/>
              </a:ext>
            </a:extLst>
          </p:cNvPr>
          <p:cNvGrpSpPr/>
          <p:nvPr/>
        </p:nvGrpSpPr>
        <p:grpSpPr>
          <a:xfrm>
            <a:off x="7032389" y="4454231"/>
            <a:ext cx="1793095" cy="821318"/>
            <a:chOff x="7032389" y="4454231"/>
            <a:chExt cx="1793095" cy="8213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6DD837-5AB8-4487-A275-DBF2A77B2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3167" y="4454231"/>
              <a:ext cx="962317" cy="82131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75D4C6-60E9-4718-8B77-BAA39332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2389" y="4533827"/>
              <a:ext cx="917038" cy="74172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A1EBFD-E6A3-4EF2-9C22-E28CC054722A}"/>
              </a:ext>
            </a:extLst>
          </p:cNvPr>
          <p:cNvSpPr txBox="1"/>
          <p:nvPr/>
        </p:nvSpPr>
        <p:spPr>
          <a:xfrm>
            <a:off x="376285" y="5630269"/>
            <a:ext cx="661561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result is only if they DON’T remove background</a:t>
            </a:r>
            <a:r>
              <a:rPr lang="en-US" b="1" dirty="0">
                <a:solidFill>
                  <a:schemeClr val="accent5"/>
                </a:solidFill>
              </a:rPr>
              <a:t>❗❗❗</a:t>
            </a:r>
          </a:p>
        </p:txBody>
      </p:sp>
    </p:spTree>
    <p:extLst>
      <p:ext uri="{BB962C8B-B14F-4D97-AF65-F5344CB8AC3E}">
        <p14:creationId xmlns:p14="http://schemas.microsoft.com/office/powerpoint/2010/main" val="321088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B48E-071D-4DF8-838E-DAA8A398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the information comes from the background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DD02B9-F85B-40FB-9140-05AE8A610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20820"/>
              </p:ext>
            </p:extLst>
          </p:nvPr>
        </p:nvGraphicFramePr>
        <p:xfrm>
          <a:off x="1253040" y="1264250"/>
          <a:ext cx="9685919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860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1536413759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spectrum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  <a:p>
                      <a:pPr algn="ctr"/>
                      <a:r>
                        <a:rPr lang="en-US" dirty="0"/>
                        <a:t>(Background removed)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Background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48.33*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59.38**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D1001E-C680-4A54-8C6A-5D4FB9BA80C4}"/>
              </a:ext>
            </a:extLst>
          </p:cNvPr>
          <p:cNvSpPr txBox="1"/>
          <p:nvPr/>
        </p:nvSpPr>
        <p:spPr>
          <a:xfrm>
            <a:off x="1253040" y="5018708"/>
            <a:ext cx="968591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* Source: Figure S7</a:t>
            </a:r>
          </a:p>
          <a:p>
            <a:r>
              <a:rPr lang="en-US" sz="2400" dirty="0">
                <a:solidFill>
                  <a:prstClr val="black"/>
                </a:solidFill>
              </a:rPr>
              <a:t>** I think this number might be a mistake in publication. There are a few. (source: figure S8, page E top left)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29F5A4-F482-40EF-BACD-B0528D1495B8}"/>
              </a:ext>
            </a:extLst>
          </p:cNvPr>
          <p:cNvGrpSpPr/>
          <p:nvPr/>
        </p:nvGrpSpPr>
        <p:grpSpPr>
          <a:xfrm>
            <a:off x="1444389" y="2693108"/>
            <a:ext cx="1793095" cy="2287500"/>
            <a:chOff x="7032389" y="2988049"/>
            <a:chExt cx="1793095" cy="2287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FF7D7A-C808-445E-B664-06508607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7778" y="3682142"/>
              <a:ext cx="962317" cy="8213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FA287D-BB75-4346-BD7A-4540F6F9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0417" y="2988049"/>
              <a:ext cx="917038" cy="74172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231F3C-0170-404D-8C76-538EA1F152A7}"/>
                </a:ext>
              </a:extLst>
            </p:cNvPr>
            <p:cNvGrpSpPr/>
            <p:nvPr/>
          </p:nvGrpSpPr>
          <p:grpSpPr>
            <a:xfrm>
              <a:off x="7032389" y="4454231"/>
              <a:ext cx="1793095" cy="821318"/>
              <a:chOff x="7032389" y="4454231"/>
              <a:chExt cx="1793095" cy="8213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A8E366B-ABBA-4082-B9AC-83EC8777F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167" y="4454231"/>
                <a:ext cx="962317" cy="8213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E1382FC-C6B8-413A-B0D0-7424E3522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389" y="4533827"/>
                <a:ext cx="917038" cy="7417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485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200B-C8E4-47DE-97B2-29ADC7AC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SVM improved classification significantly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57E64-C1CB-4FEC-BCA1-9DD4777D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955253"/>
              </p:ext>
            </p:extLst>
          </p:nvPr>
        </p:nvGraphicFramePr>
        <p:xfrm>
          <a:off x="1111827" y="961261"/>
          <a:ext cx="8565574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32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2201416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2201416">
                  <a:extLst>
                    <a:ext uri="{9D8B030D-6E8A-4147-A177-3AD203B41FA5}">
                      <a16:colId xmlns:a16="http://schemas.microsoft.com/office/drawing/2014/main" val="1789076495"/>
                    </a:ext>
                  </a:extLst>
                </a:gridCol>
                <a:gridCol w="2201416">
                  <a:extLst>
                    <a:ext uri="{9D8B030D-6E8A-4147-A177-3AD203B41FA5}">
                      <a16:colId xmlns:a16="http://schemas.microsoft.com/office/drawing/2014/main" val="1306923777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PCA-SVM</a:t>
                      </a:r>
                    </a:p>
                    <a:p>
                      <a:pPr algn="ctr"/>
                      <a:r>
                        <a:rPr lang="en-US" dirty="0"/>
                        <a:t>10 PCs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~96*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~97.1*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~97.7*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36031D-39E6-4E0E-8028-D10019C5604C}"/>
              </a:ext>
            </a:extLst>
          </p:cNvPr>
          <p:cNvSpPr/>
          <p:nvPr/>
        </p:nvSpPr>
        <p:spPr>
          <a:xfrm>
            <a:off x="7456394" y="961261"/>
            <a:ext cx="2280408" cy="404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FFDC4B-F3C3-4DF0-B2AA-5E3F252B2110}"/>
              </a:ext>
            </a:extLst>
          </p:cNvPr>
          <p:cNvSpPr/>
          <p:nvPr/>
        </p:nvSpPr>
        <p:spPr>
          <a:xfrm>
            <a:off x="433833" y="5172955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E1B64E-BA07-49A1-B986-0D4188BC9AA6}"/>
              </a:ext>
            </a:extLst>
          </p:cNvPr>
          <p:cNvSpPr/>
          <p:nvPr/>
        </p:nvSpPr>
        <p:spPr>
          <a:xfrm>
            <a:off x="426160" y="5868472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F2219-29C1-4526-87BB-766D520B6D12}"/>
              </a:ext>
            </a:extLst>
          </p:cNvPr>
          <p:cNvSpPr txBox="1"/>
          <p:nvPr/>
        </p:nvSpPr>
        <p:spPr>
          <a:xfrm>
            <a:off x="2286000" y="5299364"/>
            <a:ext cx="11400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Unsupervised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8C886-2DF4-45FF-B6CA-8929593E731D}"/>
              </a:ext>
            </a:extLst>
          </p:cNvPr>
          <p:cNvSpPr txBox="1"/>
          <p:nvPr/>
        </p:nvSpPr>
        <p:spPr>
          <a:xfrm>
            <a:off x="2286000" y="5991690"/>
            <a:ext cx="9156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Supervised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CBCFB4-AEC3-418F-9620-C2AB24F6CA06}"/>
              </a:ext>
            </a:extLst>
          </p:cNvPr>
          <p:cNvGrpSpPr/>
          <p:nvPr/>
        </p:nvGrpSpPr>
        <p:grpSpPr>
          <a:xfrm>
            <a:off x="1171228" y="2376264"/>
            <a:ext cx="1793095" cy="2287500"/>
            <a:chOff x="7032389" y="2988049"/>
            <a:chExt cx="1793095" cy="2287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33860-7FC5-4C68-A6BC-92C9679B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7778" y="3682142"/>
              <a:ext cx="962317" cy="821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C24882-FE7A-4833-B673-6083C1E6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0417" y="2988049"/>
              <a:ext cx="917038" cy="741722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2EE7CC-4028-46C4-8ECC-64F93D0ECA75}"/>
                </a:ext>
              </a:extLst>
            </p:cNvPr>
            <p:cNvGrpSpPr/>
            <p:nvPr/>
          </p:nvGrpSpPr>
          <p:grpSpPr>
            <a:xfrm>
              <a:off x="7032389" y="4454231"/>
              <a:ext cx="1793095" cy="821318"/>
              <a:chOff x="7032389" y="4454231"/>
              <a:chExt cx="1793095" cy="82131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FED3872-7DD7-4B77-A04D-A9749B29E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167" y="4454231"/>
                <a:ext cx="962317" cy="82131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9EAC3D3-F9A5-4E2F-AC47-7A430AEC2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389" y="4533827"/>
                <a:ext cx="917038" cy="7417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96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200B-C8E4-47DE-97B2-29ADC7AC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PCA-SVM is not as good, maybe because some of the information is not in the first 10 PCs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57E64-C1CB-4FEC-BCA1-9DD4777D5D75}"/>
              </a:ext>
            </a:extLst>
          </p:cNvPr>
          <p:cNvGraphicFramePr>
            <a:graphicFrameLocks noGrp="1"/>
          </p:cNvGraphicFramePr>
          <p:nvPr/>
        </p:nvGraphicFramePr>
        <p:xfrm>
          <a:off x="1111827" y="961261"/>
          <a:ext cx="8565574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132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2201416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2201416">
                  <a:extLst>
                    <a:ext uri="{9D8B030D-6E8A-4147-A177-3AD203B41FA5}">
                      <a16:colId xmlns:a16="http://schemas.microsoft.com/office/drawing/2014/main" val="1789076495"/>
                    </a:ext>
                  </a:extLst>
                </a:gridCol>
                <a:gridCol w="2201416">
                  <a:extLst>
                    <a:ext uri="{9D8B030D-6E8A-4147-A177-3AD203B41FA5}">
                      <a16:colId xmlns:a16="http://schemas.microsoft.com/office/drawing/2014/main" val="1306923777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PCA-SVM</a:t>
                      </a:r>
                    </a:p>
                    <a:p>
                      <a:pPr algn="ctr"/>
                      <a:r>
                        <a:rPr lang="en-US" dirty="0"/>
                        <a:t>10 PCs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~96*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~97.1*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~97.7*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FFDC4B-F3C3-4DF0-B2AA-5E3F252B2110}"/>
              </a:ext>
            </a:extLst>
          </p:cNvPr>
          <p:cNvSpPr/>
          <p:nvPr/>
        </p:nvSpPr>
        <p:spPr>
          <a:xfrm>
            <a:off x="433833" y="5172955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E1B64E-BA07-49A1-B986-0D4188BC9AA6}"/>
              </a:ext>
            </a:extLst>
          </p:cNvPr>
          <p:cNvSpPr/>
          <p:nvPr/>
        </p:nvSpPr>
        <p:spPr>
          <a:xfrm>
            <a:off x="426160" y="5868472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F2219-29C1-4526-87BB-766D520B6D12}"/>
              </a:ext>
            </a:extLst>
          </p:cNvPr>
          <p:cNvSpPr txBox="1"/>
          <p:nvPr/>
        </p:nvSpPr>
        <p:spPr>
          <a:xfrm>
            <a:off x="2286000" y="5299364"/>
            <a:ext cx="114005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Unsupervised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8C886-2DF4-45FF-B6CA-8929593E731D}"/>
              </a:ext>
            </a:extLst>
          </p:cNvPr>
          <p:cNvSpPr txBox="1"/>
          <p:nvPr/>
        </p:nvSpPr>
        <p:spPr>
          <a:xfrm>
            <a:off x="2286000" y="5991690"/>
            <a:ext cx="9156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Supervised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CBCFB4-AEC3-418F-9620-C2AB24F6CA06}"/>
              </a:ext>
            </a:extLst>
          </p:cNvPr>
          <p:cNvGrpSpPr/>
          <p:nvPr/>
        </p:nvGrpSpPr>
        <p:grpSpPr>
          <a:xfrm>
            <a:off x="1171228" y="2376264"/>
            <a:ext cx="1793095" cy="2287500"/>
            <a:chOff x="7032389" y="2988049"/>
            <a:chExt cx="1793095" cy="2287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33860-7FC5-4C68-A6BC-92C9679BD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7778" y="3682142"/>
              <a:ext cx="962317" cy="8213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C24882-FE7A-4833-B673-6083C1E6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0417" y="2988049"/>
              <a:ext cx="917038" cy="741722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2EE7CC-4028-46C4-8ECC-64F93D0ECA75}"/>
                </a:ext>
              </a:extLst>
            </p:cNvPr>
            <p:cNvGrpSpPr/>
            <p:nvPr/>
          </p:nvGrpSpPr>
          <p:grpSpPr>
            <a:xfrm>
              <a:off x="7032389" y="4454231"/>
              <a:ext cx="1793095" cy="821318"/>
              <a:chOff x="7032389" y="4454231"/>
              <a:chExt cx="1793095" cy="82131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FED3872-7DD7-4B77-A04D-A9749B29E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63167" y="4454231"/>
                <a:ext cx="962317" cy="82131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9EAC3D3-F9A5-4E2F-AC47-7A430AEC2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2389" y="4533827"/>
                <a:ext cx="917038" cy="741722"/>
              </a:xfrm>
              <a:prstGeom prst="rect">
                <a:avLst/>
              </a:prstGeom>
            </p:spPr>
          </p:pic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BA1C5E5-8FD3-49C5-A8F4-5D8E4C6D1907}"/>
              </a:ext>
            </a:extLst>
          </p:cNvPr>
          <p:cNvSpPr txBox="1"/>
          <p:nvPr/>
        </p:nvSpPr>
        <p:spPr>
          <a:xfrm>
            <a:off x="5454920" y="5160586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I had to calculate these numbers by hand from their tables, they are problematic, we’ll discuss later</a:t>
            </a:r>
          </a:p>
        </p:txBody>
      </p:sp>
    </p:spTree>
    <p:extLst>
      <p:ext uri="{BB962C8B-B14F-4D97-AF65-F5344CB8AC3E}">
        <p14:creationId xmlns:p14="http://schemas.microsoft.com/office/powerpoint/2010/main" val="2939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21907-6C84-4AF9-8751-C045613C9E8F}"/>
              </a:ext>
            </a:extLst>
          </p:cNvPr>
          <p:cNvCxnSpPr/>
          <p:nvPr/>
        </p:nvCxnSpPr>
        <p:spPr>
          <a:xfrm>
            <a:off x="555812" y="6067612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Does this work also for sputum samples?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E5E24-BAF2-4049-9C34-73607EC80632}"/>
              </a:ext>
            </a:extLst>
          </p:cNvPr>
          <p:cNvSpPr/>
          <p:nvPr/>
        </p:nvSpPr>
        <p:spPr>
          <a:xfrm>
            <a:off x="289124" y="809909"/>
            <a:ext cx="6096000" cy="4632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48"/>
              </a:spcBef>
              <a:buSzPts val="2700"/>
            </a:pPr>
            <a:r>
              <a:rPr lang="en-US" sz="20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Artificial Sputum Medium (ASM):</a:t>
            </a:r>
            <a:endParaRPr lang="en-US" sz="2000" b="1" u="sng" dirty="0"/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mucin from pig stomach mucosa 5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salmon sperm DNA 4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diethylene triamine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pentaacetic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acid 5.9 mg/L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NaCl 5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KCl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2.2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Tris Base 1.81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egg yolk emulsion 5 mL/L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casamino acids 5 g/L</a:t>
            </a:r>
            <a:endParaRPr lang="en-US" sz="2000" dirty="0"/>
          </a:p>
          <a:p>
            <a:pPr marL="457200" indent="-457200">
              <a:spcBef>
                <a:spcPts val="648"/>
              </a:spcBef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spcBef>
                <a:spcPts val="648"/>
              </a:spcBef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For sputum measurements: </a:t>
            </a:r>
          </a:p>
          <a:p>
            <a:pPr marL="457200" indent="-457200">
              <a:spcBef>
                <a:spcPts val="648"/>
              </a:spcBef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bacterial pellet + ASM at 1:1 v/v</a:t>
            </a:r>
            <a:endParaRPr lang="en-US" sz="2000" dirty="0">
              <a:effectLst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F33AC4-90E9-4AA0-8140-A9ABC40A0015}"/>
              </a:ext>
            </a:extLst>
          </p:cNvPr>
          <p:cNvGrpSpPr/>
          <p:nvPr/>
        </p:nvGrpSpPr>
        <p:grpSpPr>
          <a:xfrm>
            <a:off x="6375400" y="736425"/>
            <a:ext cx="721351" cy="2209922"/>
            <a:chOff x="6426798" y="1372966"/>
            <a:chExt cx="721351" cy="22099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3921FB-9618-405A-9FD4-BADE18B7A98C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0977247-2FB8-4450-9D9F-214FDCFBB3C3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70763E-6EB7-4C5B-8840-6EB386E6DD16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CAE0C33-607A-4C9F-B702-0D0B4F9B5F43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03F0A-6182-4CC0-A84D-00626E6F479D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9F03B9-94B7-4AF1-A433-272FFE76BF4B}"/>
              </a:ext>
            </a:extLst>
          </p:cNvPr>
          <p:cNvGrpSpPr/>
          <p:nvPr/>
        </p:nvGrpSpPr>
        <p:grpSpPr>
          <a:xfrm>
            <a:off x="7130812" y="1559696"/>
            <a:ext cx="1568443" cy="2266853"/>
            <a:chOff x="7409225" y="1319918"/>
            <a:chExt cx="1568443" cy="22668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70A8A-AC83-4E74-A1FF-AA11429FE2F8}"/>
                </a:ext>
              </a:extLst>
            </p:cNvPr>
            <p:cNvGrpSpPr/>
            <p:nvPr/>
          </p:nvGrpSpPr>
          <p:grpSpPr>
            <a:xfrm>
              <a:off x="7819206" y="1319918"/>
              <a:ext cx="721351" cy="1792225"/>
              <a:chOff x="3789588" y="2987297"/>
              <a:chExt cx="721351" cy="179222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9227A4-B037-46A2-9748-38357B7B1FCE}"/>
                  </a:ext>
                </a:extLst>
              </p:cNvPr>
              <p:cNvGrpSpPr/>
              <p:nvPr/>
            </p:nvGrpSpPr>
            <p:grpSpPr>
              <a:xfrm>
                <a:off x="3789588" y="2987297"/>
                <a:ext cx="721351" cy="1792225"/>
                <a:chOff x="7331247" y="1819655"/>
                <a:chExt cx="1490471" cy="378561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594B7F0-D16D-4EF4-906C-1D6BD6BFAABD}"/>
                    </a:ext>
                  </a:extLst>
                </p:cNvPr>
                <p:cNvSpPr/>
                <p:nvPr/>
              </p:nvSpPr>
              <p:spPr>
                <a:xfrm>
                  <a:off x="7552944" y="2057403"/>
                  <a:ext cx="1047083" cy="3547871"/>
                </a:xfrm>
                <a:custGeom>
                  <a:avLst/>
                  <a:gdLst>
                    <a:gd name="connsiteX0" fmla="*/ 698 w 1472374"/>
                    <a:gd name="connsiteY0" fmla="*/ 0 h 3063240"/>
                    <a:gd name="connsiteX1" fmla="*/ 1471677 w 1472374"/>
                    <a:gd name="connsiteY1" fmla="*/ 0 h 3063240"/>
                    <a:gd name="connsiteX2" fmla="*/ 1472374 w 1472374"/>
                    <a:gd name="connsiteY2" fmla="*/ 13809 h 3063240"/>
                    <a:gd name="connsiteX3" fmla="*/ 1472373 w 1472374"/>
                    <a:gd name="connsiteY3" fmla="*/ 2327053 h 3063240"/>
                    <a:gd name="connsiteX4" fmla="*/ 736186 w 1472374"/>
                    <a:gd name="connsiteY4" fmla="*/ 3063240 h 3063240"/>
                    <a:gd name="connsiteX5" fmla="*/ 736187 w 1472374"/>
                    <a:gd name="connsiteY5" fmla="*/ 3063239 h 3063240"/>
                    <a:gd name="connsiteX6" fmla="*/ 0 w 1472374"/>
                    <a:gd name="connsiteY6" fmla="*/ 2327052 h 3063240"/>
                    <a:gd name="connsiteX7" fmla="*/ 0 w 1472374"/>
                    <a:gd name="connsiteY7" fmla="*/ 13809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2374" h="3063240">
                      <a:moveTo>
                        <a:pt x="698" y="0"/>
                      </a:moveTo>
                      <a:lnTo>
                        <a:pt x="1471677" y="0"/>
                      </a:lnTo>
                      <a:lnTo>
                        <a:pt x="1472374" y="13809"/>
                      </a:lnTo>
                      <a:cubicBezTo>
                        <a:pt x="1472374" y="784890"/>
                        <a:pt x="1472373" y="1555972"/>
                        <a:pt x="1472373" y="2327053"/>
                      </a:cubicBezTo>
                      <a:cubicBezTo>
                        <a:pt x="1472373" y="2733638"/>
                        <a:pt x="1142771" y="3063240"/>
                        <a:pt x="736186" y="3063240"/>
                      </a:cubicBezTo>
                      <a:lnTo>
                        <a:pt x="736187" y="3063239"/>
                      </a:lnTo>
                      <a:cubicBezTo>
                        <a:pt x="329602" y="3063239"/>
                        <a:pt x="0" y="2733637"/>
                        <a:pt x="0" y="2327052"/>
                      </a:cubicBezTo>
                      <a:lnTo>
                        <a:pt x="0" y="13809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94DDA9F-FB87-4252-B191-2AD0AC668194}"/>
                    </a:ext>
                  </a:extLst>
                </p:cNvPr>
                <p:cNvSpPr/>
                <p:nvPr/>
              </p:nvSpPr>
              <p:spPr>
                <a:xfrm>
                  <a:off x="7331247" y="1819655"/>
                  <a:ext cx="1490471" cy="2377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743F7C2-9972-45E1-BE8C-4E329172BD24}"/>
                  </a:ext>
                </a:extLst>
              </p:cNvPr>
              <p:cNvSpPr/>
              <p:nvPr/>
            </p:nvSpPr>
            <p:spPr>
              <a:xfrm rot="727217">
                <a:off x="4110037" y="4422774"/>
                <a:ext cx="246063" cy="346879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F61521-7C18-418F-8A05-CBEFD4FCCD93}"/>
                </a:ext>
              </a:extLst>
            </p:cNvPr>
            <p:cNvSpPr txBox="1"/>
            <p:nvPr/>
          </p:nvSpPr>
          <p:spPr>
            <a:xfrm>
              <a:off x="7409225" y="3278994"/>
              <a:ext cx="15684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Bacterial pellet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D3C3E1-14D8-476A-91FB-BE31A27D7BB9}"/>
              </a:ext>
            </a:extLst>
          </p:cNvPr>
          <p:cNvGrpSpPr/>
          <p:nvPr/>
        </p:nvGrpSpPr>
        <p:grpSpPr>
          <a:xfrm>
            <a:off x="9995458" y="4883096"/>
            <a:ext cx="1553730" cy="1020163"/>
            <a:chOff x="10486646" y="2408837"/>
            <a:chExt cx="1553730" cy="10201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A0F12C-FE43-4E2A-97D7-6F9DBD7DB23D}"/>
                </a:ext>
              </a:extLst>
            </p:cNvPr>
            <p:cNvGrpSpPr/>
            <p:nvPr/>
          </p:nvGrpSpPr>
          <p:grpSpPr>
            <a:xfrm>
              <a:off x="10486646" y="2408837"/>
              <a:ext cx="1553730" cy="284286"/>
              <a:chOff x="4785360" y="3977833"/>
              <a:chExt cx="1553730" cy="284286"/>
            </a:xfrm>
          </p:grpSpPr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392338FC-C030-42DA-899E-A41C49282723}"/>
                  </a:ext>
                </a:extLst>
              </p:cNvPr>
              <p:cNvSpPr/>
              <p:nvPr/>
            </p:nvSpPr>
            <p:spPr>
              <a:xfrm>
                <a:off x="4785360" y="4010024"/>
                <a:ext cx="1553730" cy="252095"/>
              </a:xfrm>
              <a:prstGeom prst="cube">
                <a:avLst>
                  <a:gd name="adj" fmla="val 7865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7CB2565-DE11-4A23-A5EC-465CADED312E}"/>
                  </a:ext>
                </a:extLst>
              </p:cNvPr>
              <p:cNvSpPr/>
              <p:nvPr/>
            </p:nvSpPr>
            <p:spPr>
              <a:xfrm rot="3499699">
                <a:off x="5446716" y="3906165"/>
                <a:ext cx="231015" cy="374352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A1FB00-87D6-4B55-979C-91818D02BEE8}"/>
                </a:ext>
              </a:extLst>
            </p:cNvPr>
            <p:cNvSpPr txBox="1"/>
            <p:nvPr/>
          </p:nvSpPr>
          <p:spPr>
            <a:xfrm>
              <a:off x="10486646" y="2813447"/>
              <a:ext cx="151451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Smear and dry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 on quartz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E97E02-F949-4437-B9C8-3C145717628E}"/>
              </a:ext>
            </a:extLst>
          </p:cNvPr>
          <p:cNvGrpSpPr/>
          <p:nvPr/>
        </p:nvGrpSpPr>
        <p:grpSpPr>
          <a:xfrm>
            <a:off x="8451001" y="2398443"/>
            <a:ext cx="1511376" cy="2240658"/>
            <a:chOff x="8971502" y="1319918"/>
            <a:chExt cx="1511376" cy="22406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000405-A8C5-42D7-AFCE-2491BF3546CB}"/>
                </a:ext>
              </a:extLst>
            </p:cNvPr>
            <p:cNvGrpSpPr/>
            <p:nvPr/>
          </p:nvGrpSpPr>
          <p:grpSpPr>
            <a:xfrm>
              <a:off x="9377737" y="1319918"/>
              <a:ext cx="721351" cy="1792225"/>
              <a:chOff x="7331247" y="1819655"/>
              <a:chExt cx="1490471" cy="3785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DC4E08-5653-4A77-B7DC-DA8C26501BCD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3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rgbClr val="E3C87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D4B89E-86A5-4779-B089-6C7F43555690}"/>
                  </a:ext>
                </a:extLst>
              </p:cNvPr>
              <p:cNvSpPr/>
              <p:nvPr/>
            </p:nvSpPr>
            <p:spPr>
              <a:xfrm>
                <a:off x="7552942" y="2057401"/>
                <a:ext cx="1047083" cy="2535515"/>
              </a:xfrm>
              <a:prstGeom prst="rect">
                <a:avLst/>
              </a:prstGeom>
              <a:solidFill>
                <a:srgbClr val="A2E8EC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8D55883-1E77-4569-B42C-EA9AEBEFC317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0DD3C-4EA5-46CA-8983-402AD02F17CF}"/>
                </a:ext>
              </a:extLst>
            </p:cNvPr>
            <p:cNvSpPr txBox="1"/>
            <p:nvPr/>
          </p:nvSpPr>
          <p:spPr>
            <a:xfrm>
              <a:off x="8971502" y="3252799"/>
              <a:ext cx="151137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Spiked Sample</a:t>
              </a: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0C9FEAF-6C0C-47FD-A46E-F9A6D4B21735}"/>
              </a:ext>
            </a:extLst>
          </p:cNvPr>
          <p:cNvCxnSpPr>
            <a:cxnSpLocks/>
            <a:stCxn id="21" idx="0"/>
            <a:endCxn id="26" idx="0"/>
          </p:cNvCxnSpPr>
          <p:nvPr/>
        </p:nvCxnSpPr>
        <p:spPr>
          <a:xfrm rot="16200000" flipH="1">
            <a:off x="8140316" y="1320848"/>
            <a:ext cx="838747" cy="1316443"/>
          </a:xfrm>
          <a:prstGeom prst="bentConnector3">
            <a:avLst>
              <a:gd name="adj1" fmla="val -2725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225B29C-EAF4-46BB-ACBC-4B13932B10D2}"/>
              </a:ext>
            </a:extLst>
          </p:cNvPr>
          <p:cNvCxnSpPr>
            <a:cxnSpLocks/>
            <a:stCxn id="14" idx="0"/>
            <a:endCxn id="26" idx="0"/>
          </p:cNvCxnSpPr>
          <p:nvPr/>
        </p:nvCxnSpPr>
        <p:spPr>
          <a:xfrm rot="16200000" flipH="1">
            <a:off x="7145985" y="326516"/>
            <a:ext cx="1662018" cy="2481836"/>
          </a:xfrm>
          <a:prstGeom prst="bentConnector3">
            <a:avLst>
              <a:gd name="adj1" fmla="val -1375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472B39-279D-445C-AB7A-4FAC65A4553B}"/>
              </a:ext>
            </a:extLst>
          </p:cNvPr>
          <p:cNvSpPr txBox="1"/>
          <p:nvPr/>
        </p:nvSpPr>
        <p:spPr>
          <a:xfrm>
            <a:off x="7540793" y="242846"/>
            <a:ext cx="4536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10 µL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449CD-5C9E-41AE-97F5-5264D9342E24}"/>
              </a:ext>
            </a:extLst>
          </p:cNvPr>
          <p:cNvSpPr txBox="1"/>
          <p:nvPr/>
        </p:nvSpPr>
        <p:spPr>
          <a:xfrm>
            <a:off x="8287397" y="1078420"/>
            <a:ext cx="4536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10 µL</a:t>
            </a:r>
          </a:p>
        </p:txBody>
      </p:sp>
    </p:spTree>
    <p:extLst>
      <p:ext uri="{BB962C8B-B14F-4D97-AF65-F5344CB8AC3E}">
        <p14:creationId xmlns:p14="http://schemas.microsoft.com/office/powerpoint/2010/main" val="725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D2845-9D51-44B6-8CBB-978C7DA2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study: Methodology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8A8183-A0A8-40DD-9ADF-74E13B923615}"/>
              </a:ext>
            </a:extLst>
          </p:cNvPr>
          <p:cNvGrpSpPr/>
          <p:nvPr/>
        </p:nvGrpSpPr>
        <p:grpSpPr>
          <a:xfrm>
            <a:off x="2376576" y="1140750"/>
            <a:ext cx="2071169" cy="1311470"/>
            <a:chOff x="-101919" y="4410229"/>
            <a:chExt cx="1639384" cy="1311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BA442E-6282-469D-B57A-289B615F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75FAC8-9DE3-480C-BAB5-4B33F3F518EF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  <a:p>
              <a:pPr algn="ctr"/>
              <a:r>
                <a:rPr lang="en-US" sz="1800" i="1" dirty="0">
                  <a:solidFill>
                    <a:prstClr val="black"/>
                  </a:solidFill>
                </a:rPr>
                <a:t>P. fluorescens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99B25B-19A4-44F8-8DC4-CB0A04ACF8C5}"/>
              </a:ext>
            </a:extLst>
          </p:cNvPr>
          <p:cNvGrpSpPr/>
          <p:nvPr/>
        </p:nvGrpSpPr>
        <p:grpSpPr>
          <a:xfrm>
            <a:off x="9483346" y="2345638"/>
            <a:ext cx="1553730" cy="284286"/>
            <a:chOff x="4785360" y="3977833"/>
            <a:chExt cx="1553730" cy="284286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F188B664-1D80-4267-84B9-F0789360DBF2}"/>
                </a:ext>
              </a:extLst>
            </p:cNvPr>
            <p:cNvSpPr/>
            <p:nvPr/>
          </p:nvSpPr>
          <p:spPr>
            <a:xfrm>
              <a:off x="4785360" y="4010024"/>
              <a:ext cx="1553730" cy="252095"/>
            </a:xfrm>
            <a:prstGeom prst="cube">
              <a:avLst>
                <a:gd name="adj" fmla="val 7865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FD012A-1579-453B-9DD7-87B571A48B53}"/>
                </a:ext>
              </a:extLst>
            </p:cNvPr>
            <p:cNvSpPr/>
            <p:nvPr/>
          </p:nvSpPr>
          <p:spPr>
            <a:xfrm rot="3499699">
              <a:off x="5446716" y="3906165"/>
              <a:ext cx="231015" cy="374352"/>
            </a:xfrm>
            <a:custGeom>
              <a:avLst/>
              <a:gdLst>
                <a:gd name="connsiteX0" fmla="*/ 278606 w 292908"/>
                <a:gd name="connsiteY0" fmla="*/ 4440 h 414026"/>
                <a:gd name="connsiteX1" fmla="*/ 266700 w 292908"/>
                <a:gd name="connsiteY1" fmla="*/ 2059 h 414026"/>
                <a:gd name="connsiteX2" fmla="*/ 192881 w 292908"/>
                <a:gd name="connsiteY2" fmla="*/ 6822 h 414026"/>
                <a:gd name="connsiteX3" fmla="*/ 183356 w 292908"/>
                <a:gd name="connsiteY3" fmla="*/ 13965 h 414026"/>
                <a:gd name="connsiteX4" fmla="*/ 178593 w 292908"/>
                <a:gd name="connsiteY4" fmla="*/ 21109 h 414026"/>
                <a:gd name="connsiteX5" fmla="*/ 171450 w 292908"/>
                <a:gd name="connsiteY5" fmla="*/ 37778 h 414026"/>
                <a:gd name="connsiteX6" fmla="*/ 169068 w 292908"/>
                <a:gd name="connsiteY6" fmla="*/ 49684 h 414026"/>
                <a:gd name="connsiteX7" fmla="*/ 161925 w 292908"/>
                <a:gd name="connsiteY7" fmla="*/ 56828 h 414026"/>
                <a:gd name="connsiteX8" fmla="*/ 147637 w 292908"/>
                <a:gd name="connsiteY8" fmla="*/ 66353 h 414026"/>
                <a:gd name="connsiteX9" fmla="*/ 142875 w 292908"/>
                <a:gd name="connsiteY9" fmla="*/ 73497 h 414026"/>
                <a:gd name="connsiteX10" fmla="*/ 130968 w 292908"/>
                <a:gd name="connsiteY10" fmla="*/ 90165 h 414026"/>
                <a:gd name="connsiteX11" fmla="*/ 128587 w 292908"/>
                <a:gd name="connsiteY11" fmla="*/ 97309 h 414026"/>
                <a:gd name="connsiteX12" fmla="*/ 121443 w 292908"/>
                <a:gd name="connsiteY12" fmla="*/ 116359 h 414026"/>
                <a:gd name="connsiteX13" fmla="*/ 119062 w 292908"/>
                <a:gd name="connsiteY13" fmla="*/ 125884 h 414026"/>
                <a:gd name="connsiteX14" fmla="*/ 111918 w 292908"/>
                <a:gd name="connsiteY14" fmla="*/ 133028 h 414026"/>
                <a:gd name="connsiteX15" fmla="*/ 107156 w 292908"/>
                <a:gd name="connsiteY15" fmla="*/ 140172 h 414026"/>
                <a:gd name="connsiteX16" fmla="*/ 100012 w 292908"/>
                <a:gd name="connsiteY16" fmla="*/ 149697 h 414026"/>
                <a:gd name="connsiteX17" fmla="*/ 90487 w 292908"/>
                <a:gd name="connsiteY17" fmla="*/ 161603 h 414026"/>
                <a:gd name="connsiteX18" fmla="*/ 78581 w 292908"/>
                <a:gd name="connsiteY18" fmla="*/ 178272 h 414026"/>
                <a:gd name="connsiteX19" fmla="*/ 64293 w 292908"/>
                <a:gd name="connsiteY19" fmla="*/ 190178 h 414026"/>
                <a:gd name="connsiteX20" fmla="*/ 57150 w 292908"/>
                <a:gd name="connsiteY20" fmla="*/ 192559 h 414026"/>
                <a:gd name="connsiteX21" fmla="*/ 50006 w 292908"/>
                <a:gd name="connsiteY21" fmla="*/ 197322 h 414026"/>
                <a:gd name="connsiteX22" fmla="*/ 40481 w 292908"/>
                <a:gd name="connsiteY22" fmla="*/ 202084 h 414026"/>
                <a:gd name="connsiteX23" fmla="*/ 38100 w 292908"/>
                <a:gd name="connsiteY23" fmla="*/ 209228 h 414026"/>
                <a:gd name="connsiteX24" fmla="*/ 35718 w 292908"/>
                <a:gd name="connsiteY24" fmla="*/ 252090 h 414026"/>
                <a:gd name="connsiteX25" fmla="*/ 30956 w 292908"/>
                <a:gd name="connsiteY25" fmla="*/ 259234 h 414026"/>
                <a:gd name="connsiteX26" fmla="*/ 28575 w 292908"/>
                <a:gd name="connsiteY26" fmla="*/ 266378 h 414026"/>
                <a:gd name="connsiteX27" fmla="*/ 23812 w 292908"/>
                <a:gd name="connsiteY27" fmla="*/ 283047 h 414026"/>
                <a:gd name="connsiteX28" fmla="*/ 19050 w 292908"/>
                <a:gd name="connsiteY28" fmla="*/ 290190 h 414026"/>
                <a:gd name="connsiteX29" fmla="*/ 16668 w 292908"/>
                <a:gd name="connsiteY29" fmla="*/ 299715 h 414026"/>
                <a:gd name="connsiteX30" fmla="*/ 14287 w 292908"/>
                <a:gd name="connsiteY30" fmla="*/ 314003 h 414026"/>
                <a:gd name="connsiteX31" fmla="*/ 11906 w 292908"/>
                <a:gd name="connsiteY31" fmla="*/ 321147 h 414026"/>
                <a:gd name="connsiteX32" fmla="*/ 7143 w 292908"/>
                <a:gd name="connsiteY32" fmla="*/ 347340 h 414026"/>
                <a:gd name="connsiteX33" fmla="*/ 0 w 292908"/>
                <a:gd name="connsiteY33" fmla="*/ 371153 h 414026"/>
                <a:gd name="connsiteX34" fmla="*/ 2381 w 292908"/>
                <a:gd name="connsiteY34" fmla="*/ 411634 h 414026"/>
                <a:gd name="connsiteX35" fmla="*/ 9525 w 292908"/>
                <a:gd name="connsiteY35" fmla="*/ 414015 h 414026"/>
                <a:gd name="connsiteX36" fmla="*/ 135731 w 292908"/>
                <a:gd name="connsiteY36" fmla="*/ 409253 h 414026"/>
                <a:gd name="connsiteX37" fmla="*/ 159543 w 292908"/>
                <a:gd name="connsiteY37" fmla="*/ 404490 h 414026"/>
                <a:gd name="connsiteX38" fmla="*/ 166687 w 292908"/>
                <a:gd name="connsiteY38" fmla="*/ 397347 h 414026"/>
                <a:gd name="connsiteX39" fmla="*/ 171450 w 292908"/>
                <a:gd name="connsiteY39" fmla="*/ 390203 h 414026"/>
                <a:gd name="connsiteX40" fmla="*/ 178593 w 292908"/>
                <a:gd name="connsiteY40" fmla="*/ 368772 h 414026"/>
                <a:gd name="connsiteX41" fmla="*/ 180975 w 292908"/>
                <a:gd name="connsiteY41" fmla="*/ 361628 h 414026"/>
                <a:gd name="connsiteX42" fmla="*/ 195262 w 292908"/>
                <a:gd name="connsiteY42" fmla="*/ 349722 h 414026"/>
                <a:gd name="connsiteX43" fmla="*/ 202406 w 292908"/>
                <a:gd name="connsiteY43" fmla="*/ 344959 h 414026"/>
                <a:gd name="connsiteX44" fmla="*/ 219075 w 292908"/>
                <a:gd name="connsiteY44" fmla="*/ 330672 h 414026"/>
                <a:gd name="connsiteX45" fmla="*/ 223837 w 292908"/>
                <a:gd name="connsiteY45" fmla="*/ 323528 h 414026"/>
                <a:gd name="connsiteX46" fmla="*/ 226218 w 292908"/>
                <a:gd name="connsiteY46" fmla="*/ 316384 h 414026"/>
                <a:gd name="connsiteX47" fmla="*/ 233362 w 292908"/>
                <a:gd name="connsiteY47" fmla="*/ 292572 h 414026"/>
                <a:gd name="connsiteX48" fmla="*/ 240506 w 292908"/>
                <a:gd name="connsiteY48" fmla="*/ 275903 h 414026"/>
                <a:gd name="connsiteX49" fmla="*/ 245268 w 292908"/>
                <a:gd name="connsiteY49" fmla="*/ 266378 h 414026"/>
                <a:gd name="connsiteX50" fmla="*/ 247650 w 292908"/>
                <a:gd name="connsiteY50" fmla="*/ 259234 h 414026"/>
                <a:gd name="connsiteX51" fmla="*/ 250031 w 292908"/>
                <a:gd name="connsiteY51" fmla="*/ 249709 h 414026"/>
                <a:gd name="connsiteX52" fmla="*/ 254793 w 292908"/>
                <a:gd name="connsiteY52" fmla="*/ 242565 h 414026"/>
                <a:gd name="connsiteX53" fmla="*/ 257175 w 292908"/>
                <a:gd name="connsiteY53" fmla="*/ 225897 h 414026"/>
                <a:gd name="connsiteX54" fmla="*/ 259556 w 292908"/>
                <a:gd name="connsiteY54" fmla="*/ 218753 h 414026"/>
                <a:gd name="connsiteX55" fmla="*/ 261937 w 292908"/>
                <a:gd name="connsiteY55" fmla="*/ 161603 h 414026"/>
                <a:gd name="connsiteX56" fmla="*/ 266700 w 292908"/>
                <a:gd name="connsiteY56" fmla="*/ 152078 h 414026"/>
                <a:gd name="connsiteX57" fmla="*/ 269081 w 292908"/>
                <a:gd name="connsiteY57" fmla="*/ 144934 h 414026"/>
                <a:gd name="connsiteX58" fmla="*/ 276225 w 292908"/>
                <a:gd name="connsiteY58" fmla="*/ 133028 h 414026"/>
                <a:gd name="connsiteX59" fmla="*/ 283368 w 292908"/>
                <a:gd name="connsiteY59" fmla="*/ 104453 h 414026"/>
                <a:gd name="connsiteX60" fmla="*/ 285750 w 292908"/>
                <a:gd name="connsiteY60" fmla="*/ 97309 h 414026"/>
                <a:gd name="connsiteX61" fmla="*/ 288131 w 292908"/>
                <a:gd name="connsiteY61" fmla="*/ 83022 h 414026"/>
                <a:gd name="connsiteX62" fmla="*/ 292893 w 292908"/>
                <a:gd name="connsiteY62" fmla="*/ 52065 h 414026"/>
                <a:gd name="connsiteX63" fmla="*/ 278606 w 292908"/>
                <a:gd name="connsiteY63" fmla="*/ 4440 h 4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2908" h="414026">
                  <a:moveTo>
                    <a:pt x="278606" y="4440"/>
                  </a:moveTo>
                  <a:cubicBezTo>
                    <a:pt x="274240" y="-3894"/>
                    <a:pt x="270747" y="2059"/>
                    <a:pt x="266700" y="2059"/>
                  </a:cubicBezTo>
                  <a:cubicBezTo>
                    <a:pt x="204926" y="2059"/>
                    <a:pt x="220286" y="-2316"/>
                    <a:pt x="192881" y="6822"/>
                  </a:cubicBezTo>
                  <a:cubicBezTo>
                    <a:pt x="189706" y="9203"/>
                    <a:pt x="186162" y="11159"/>
                    <a:pt x="183356" y="13965"/>
                  </a:cubicBezTo>
                  <a:cubicBezTo>
                    <a:pt x="181332" y="15989"/>
                    <a:pt x="180013" y="18624"/>
                    <a:pt x="178593" y="21109"/>
                  </a:cubicBezTo>
                  <a:cubicBezTo>
                    <a:pt x="175563" y="26411"/>
                    <a:pt x="172935" y="31840"/>
                    <a:pt x="171450" y="37778"/>
                  </a:cubicBezTo>
                  <a:cubicBezTo>
                    <a:pt x="170468" y="41704"/>
                    <a:pt x="170878" y="46064"/>
                    <a:pt x="169068" y="49684"/>
                  </a:cubicBezTo>
                  <a:cubicBezTo>
                    <a:pt x="167562" y="52696"/>
                    <a:pt x="164583" y="54761"/>
                    <a:pt x="161925" y="56828"/>
                  </a:cubicBezTo>
                  <a:cubicBezTo>
                    <a:pt x="157407" y="60342"/>
                    <a:pt x="147637" y="66353"/>
                    <a:pt x="147637" y="66353"/>
                  </a:cubicBezTo>
                  <a:cubicBezTo>
                    <a:pt x="146050" y="68734"/>
                    <a:pt x="144538" y="71168"/>
                    <a:pt x="142875" y="73497"/>
                  </a:cubicBezTo>
                  <a:cubicBezTo>
                    <a:pt x="128076" y="94216"/>
                    <a:pt x="142214" y="73299"/>
                    <a:pt x="130968" y="90165"/>
                  </a:cubicBezTo>
                  <a:cubicBezTo>
                    <a:pt x="130174" y="92546"/>
                    <a:pt x="129468" y="94959"/>
                    <a:pt x="128587" y="97309"/>
                  </a:cubicBezTo>
                  <a:cubicBezTo>
                    <a:pt x="125574" y="105344"/>
                    <a:pt x="123602" y="108802"/>
                    <a:pt x="121443" y="116359"/>
                  </a:cubicBezTo>
                  <a:cubicBezTo>
                    <a:pt x="120544" y="119506"/>
                    <a:pt x="120686" y="123042"/>
                    <a:pt x="119062" y="125884"/>
                  </a:cubicBezTo>
                  <a:cubicBezTo>
                    <a:pt x="117391" y="128808"/>
                    <a:pt x="114074" y="130441"/>
                    <a:pt x="111918" y="133028"/>
                  </a:cubicBezTo>
                  <a:cubicBezTo>
                    <a:pt x="110086" y="135227"/>
                    <a:pt x="108819" y="137843"/>
                    <a:pt x="107156" y="140172"/>
                  </a:cubicBezTo>
                  <a:cubicBezTo>
                    <a:pt x="104849" y="143402"/>
                    <a:pt x="102393" y="146522"/>
                    <a:pt x="100012" y="149697"/>
                  </a:cubicBezTo>
                  <a:cubicBezTo>
                    <a:pt x="95377" y="163603"/>
                    <a:pt x="101258" y="150832"/>
                    <a:pt x="90487" y="161603"/>
                  </a:cubicBezTo>
                  <a:cubicBezTo>
                    <a:pt x="81897" y="170193"/>
                    <a:pt x="85349" y="170151"/>
                    <a:pt x="78581" y="178272"/>
                  </a:cubicBezTo>
                  <a:cubicBezTo>
                    <a:pt x="74821" y="182784"/>
                    <a:pt x="69643" y="187503"/>
                    <a:pt x="64293" y="190178"/>
                  </a:cubicBezTo>
                  <a:cubicBezTo>
                    <a:pt x="62048" y="191300"/>
                    <a:pt x="59531" y="191765"/>
                    <a:pt x="57150" y="192559"/>
                  </a:cubicBezTo>
                  <a:cubicBezTo>
                    <a:pt x="54769" y="194147"/>
                    <a:pt x="52491" y="195902"/>
                    <a:pt x="50006" y="197322"/>
                  </a:cubicBezTo>
                  <a:cubicBezTo>
                    <a:pt x="46924" y="199083"/>
                    <a:pt x="42991" y="199574"/>
                    <a:pt x="40481" y="202084"/>
                  </a:cubicBezTo>
                  <a:cubicBezTo>
                    <a:pt x="38706" y="203859"/>
                    <a:pt x="38894" y="206847"/>
                    <a:pt x="38100" y="209228"/>
                  </a:cubicBezTo>
                  <a:cubicBezTo>
                    <a:pt x="37306" y="223515"/>
                    <a:pt x="37742" y="237924"/>
                    <a:pt x="35718" y="252090"/>
                  </a:cubicBezTo>
                  <a:cubicBezTo>
                    <a:pt x="35313" y="254923"/>
                    <a:pt x="32236" y="256674"/>
                    <a:pt x="30956" y="259234"/>
                  </a:cubicBezTo>
                  <a:cubicBezTo>
                    <a:pt x="29834" y="261479"/>
                    <a:pt x="29296" y="263974"/>
                    <a:pt x="28575" y="266378"/>
                  </a:cubicBezTo>
                  <a:cubicBezTo>
                    <a:pt x="26914" y="271913"/>
                    <a:pt x="25958" y="277682"/>
                    <a:pt x="23812" y="283047"/>
                  </a:cubicBezTo>
                  <a:cubicBezTo>
                    <a:pt x="22749" y="285704"/>
                    <a:pt x="20637" y="287809"/>
                    <a:pt x="19050" y="290190"/>
                  </a:cubicBezTo>
                  <a:cubicBezTo>
                    <a:pt x="18256" y="293365"/>
                    <a:pt x="17310" y="296506"/>
                    <a:pt x="16668" y="299715"/>
                  </a:cubicBezTo>
                  <a:cubicBezTo>
                    <a:pt x="15721" y="304450"/>
                    <a:pt x="15334" y="309290"/>
                    <a:pt x="14287" y="314003"/>
                  </a:cubicBezTo>
                  <a:cubicBezTo>
                    <a:pt x="13743" y="316453"/>
                    <a:pt x="12450" y="318697"/>
                    <a:pt x="11906" y="321147"/>
                  </a:cubicBezTo>
                  <a:cubicBezTo>
                    <a:pt x="7652" y="340290"/>
                    <a:pt x="11484" y="329976"/>
                    <a:pt x="7143" y="347340"/>
                  </a:cubicBezTo>
                  <a:cubicBezTo>
                    <a:pt x="4416" y="358249"/>
                    <a:pt x="3025" y="362077"/>
                    <a:pt x="0" y="371153"/>
                  </a:cubicBezTo>
                  <a:cubicBezTo>
                    <a:pt x="794" y="384647"/>
                    <a:pt x="-551" y="398439"/>
                    <a:pt x="2381" y="411634"/>
                  </a:cubicBezTo>
                  <a:cubicBezTo>
                    <a:pt x="2926" y="414084"/>
                    <a:pt x="7015" y="414060"/>
                    <a:pt x="9525" y="414015"/>
                  </a:cubicBezTo>
                  <a:cubicBezTo>
                    <a:pt x="51617" y="413263"/>
                    <a:pt x="93662" y="410840"/>
                    <a:pt x="135731" y="409253"/>
                  </a:cubicBezTo>
                  <a:cubicBezTo>
                    <a:pt x="137150" y="409050"/>
                    <a:pt x="155006" y="407515"/>
                    <a:pt x="159543" y="404490"/>
                  </a:cubicBezTo>
                  <a:cubicBezTo>
                    <a:pt x="162345" y="402622"/>
                    <a:pt x="164531" y="399934"/>
                    <a:pt x="166687" y="397347"/>
                  </a:cubicBezTo>
                  <a:cubicBezTo>
                    <a:pt x="168519" y="395148"/>
                    <a:pt x="169862" y="392584"/>
                    <a:pt x="171450" y="390203"/>
                  </a:cubicBezTo>
                  <a:lnTo>
                    <a:pt x="178593" y="368772"/>
                  </a:lnTo>
                  <a:cubicBezTo>
                    <a:pt x="179387" y="366391"/>
                    <a:pt x="178887" y="363021"/>
                    <a:pt x="180975" y="361628"/>
                  </a:cubicBezTo>
                  <a:cubicBezTo>
                    <a:pt x="198715" y="349799"/>
                    <a:pt x="176921" y="365005"/>
                    <a:pt x="195262" y="349722"/>
                  </a:cubicBezTo>
                  <a:cubicBezTo>
                    <a:pt x="197461" y="347890"/>
                    <a:pt x="200233" y="346822"/>
                    <a:pt x="202406" y="344959"/>
                  </a:cubicBezTo>
                  <a:cubicBezTo>
                    <a:pt x="222610" y="327641"/>
                    <a:pt x="202678" y="341602"/>
                    <a:pt x="219075" y="330672"/>
                  </a:cubicBezTo>
                  <a:cubicBezTo>
                    <a:pt x="220662" y="328291"/>
                    <a:pt x="222557" y="326088"/>
                    <a:pt x="223837" y="323528"/>
                  </a:cubicBezTo>
                  <a:cubicBezTo>
                    <a:pt x="224959" y="321283"/>
                    <a:pt x="225528" y="318798"/>
                    <a:pt x="226218" y="316384"/>
                  </a:cubicBezTo>
                  <a:cubicBezTo>
                    <a:pt x="228495" y="308416"/>
                    <a:pt x="229594" y="300106"/>
                    <a:pt x="233362" y="292572"/>
                  </a:cubicBezTo>
                  <a:cubicBezTo>
                    <a:pt x="249144" y="261011"/>
                    <a:pt x="230005" y="300409"/>
                    <a:pt x="240506" y="275903"/>
                  </a:cubicBezTo>
                  <a:cubicBezTo>
                    <a:pt x="241904" y="272640"/>
                    <a:pt x="243870" y="269641"/>
                    <a:pt x="245268" y="266378"/>
                  </a:cubicBezTo>
                  <a:cubicBezTo>
                    <a:pt x="246257" y="264071"/>
                    <a:pt x="246960" y="261648"/>
                    <a:pt x="247650" y="259234"/>
                  </a:cubicBezTo>
                  <a:cubicBezTo>
                    <a:pt x="248549" y="256087"/>
                    <a:pt x="248742" y="252717"/>
                    <a:pt x="250031" y="249709"/>
                  </a:cubicBezTo>
                  <a:cubicBezTo>
                    <a:pt x="251158" y="247078"/>
                    <a:pt x="253206" y="244946"/>
                    <a:pt x="254793" y="242565"/>
                  </a:cubicBezTo>
                  <a:cubicBezTo>
                    <a:pt x="255587" y="237009"/>
                    <a:pt x="256074" y="231400"/>
                    <a:pt x="257175" y="225897"/>
                  </a:cubicBezTo>
                  <a:cubicBezTo>
                    <a:pt x="257667" y="223436"/>
                    <a:pt x="259371" y="221256"/>
                    <a:pt x="259556" y="218753"/>
                  </a:cubicBezTo>
                  <a:cubicBezTo>
                    <a:pt x="260964" y="199739"/>
                    <a:pt x="259906" y="180561"/>
                    <a:pt x="261937" y="161603"/>
                  </a:cubicBezTo>
                  <a:cubicBezTo>
                    <a:pt x="262315" y="158073"/>
                    <a:pt x="265302" y="155341"/>
                    <a:pt x="266700" y="152078"/>
                  </a:cubicBezTo>
                  <a:cubicBezTo>
                    <a:pt x="267689" y="149771"/>
                    <a:pt x="267958" y="147179"/>
                    <a:pt x="269081" y="144934"/>
                  </a:cubicBezTo>
                  <a:cubicBezTo>
                    <a:pt x="271151" y="140794"/>
                    <a:pt x="274310" y="137241"/>
                    <a:pt x="276225" y="133028"/>
                  </a:cubicBezTo>
                  <a:cubicBezTo>
                    <a:pt x="282501" y="119221"/>
                    <a:pt x="280174" y="118825"/>
                    <a:pt x="283368" y="104453"/>
                  </a:cubicBezTo>
                  <a:cubicBezTo>
                    <a:pt x="283913" y="102003"/>
                    <a:pt x="284956" y="99690"/>
                    <a:pt x="285750" y="97309"/>
                  </a:cubicBezTo>
                  <a:cubicBezTo>
                    <a:pt x="286544" y="92547"/>
                    <a:pt x="287267" y="87772"/>
                    <a:pt x="288131" y="83022"/>
                  </a:cubicBezTo>
                  <a:cubicBezTo>
                    <a:pt x="290383" y="70634"/>
                    <a:pt x="292198" y="65970"/>
                    <a:pt x="292893" y="52065"/>
                  </a:cubicBezTo>
                  <a:cubicBezTo>
                    <a:pt x="293369" y="42552"/>
                    <a:pt x="282972" y="12774"/>
                    <a:pt x="278606" y="4440"/>
                  </a:cubicBezTo>
                  <a:close/>
                </a:path>
              </a:pathLst>
            </a:custGeom>
            <a:solidFill>
              <a:srgbClr val="E3C87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inVia Qontor Raman-Mikroskop">
            <a:extLst>
              <a:ext uri="{FF2B5EF4-FFF2-40B4-BE49-F238E27FC236}">
                <a16:creationId xmlns:a16="http://schemas.microsoft.com/office/drawing/2014/main" id="{3A2D7EEF-E308-47AB-9A8F-0A37E037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0" y="4439952"/>
            <a:ext cx="2475536" cy="1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98CB59-3D31-459C-B61A-A9A57218BF3B}"/>
              </a:ext>
            </a:extLst>
          </p:cNvPr>
          <p:cNvSpPr txBox="1"/>
          <p:nvPr/>
        </p:nvSpPr>
        <p:spPr>
          <a:xfrm>
            <a:off x="138417" y="6459225"/>
            <a:ext cx="31428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Renishaw </a:t>
            </a:r>
            <a:r>
              <a:rPr lang="en-US" sz="1600" dirty="0" err="1">
                <a:solidFill>
                  <a:prstClr val="black"/>
                </a:solidFill>
              </a:rPr>
              <a:t>InVia</a:t>
            </a:r>
            <a:r>
              <a:rPr lang="en-US" sz="1600" dirty="0">
                <a:solidFill>
                  <a:prstClr val="black"/>
                </a:solidFill>
              </a:rPr>
              <a:t> Raman Microscope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65BC6-AD59-4F11-8F4B-E0594B962DF6}"/>
              </a:ext>
            </a:extLst>
          </p:cNvPr>
          <p:cNvGrpSpPr/>
          <p:nvPr/>
        </p:nvGrpSpPr>
        <p:grpSpPr>
          <a:xfrm>
            <a:off x="3496693" y="5432807"/>
            <a:ext cx="1432044" cy="1099931"/>
            <a:chOff x="2878820" y="515288"/>
            <a:chExt cx="550887" cy="42312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52B25C6-B53C-4C40-A1BB-A5664AA2169F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DE42CB-ADC8-49DF-A71C-4D31106A9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383ABC2-F71B-44BC-B0DC-6593E7AD4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BE821C-1103-4E01-B3D9-AD7366240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ACC989-781A-442D-B36D-480EF1C17049}"/>
              </a:ext>
            </a:extLst>
          </p:cNvPr>
          <p:cNvGrpSpPr/>
          <p:nvPr/>
        </p:nvGrpSpPr>
        <p:grpSpPr>
          <a:xfrm>
            <a:off x="616520" y="1102227"/>
            <a:ext cx="1555764" cy="1410336"/>
            <a:chOff x="729873" y="2364935"/>
            <a:chExt cx="1555764" cy="14103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87F4F1-01AB-4CA8-9D73-E3DD3C64FCCC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  <a:p>
              <a:r>
                <a:rPr lang="en-US" sz="1800" i="1" dirty="0">
                  <a:solidFill>
                    <a:prstClr val="black"/>
                  </a:solidFill>
                </a:rPr>
                <a:t>S. epidermidis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7E68317-789A-44B0-A145-A237DB93B399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97758E7-BD93-4307-BF1A-D931D4D7815A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F55E0E62-2A5D-4351-B853-7CC9E79A51C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9E477B3-A863-4297-96B0-D0F9AB64A751}"/>
              </a:ext>
            </a:extLst>
          </p:cNvPr>
          <p:cNvSpPr txBox="1"/>
          <p:nvPr/>
        </p:nvSpPr>
        <p:spPr>
          <a:xfrm>
            <a:off x="1294258" y="2713739"/>
            <a:ext cx="2071169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 4 Strains each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</a:rPr>
              <a:t>+ 1 other species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C3EBE0-185F-49E4-BF7B-A4623A1DD57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87674" y="658272"/>
            <a:ext cx="0" cy="619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D0942E-382A-4E6C-858C-3026AF57B995}"/>
              </a:ext>
            </a:extLst>
          </p:cNvPr>
          <p:cNvCxnSpPr/>
          <p:nvPr/>
        </p:nvCxnSpPr>
        <p:spPr>
          <a:xfrm>
            <a:off x="0" y="3646583"/>
            <a:ext cx="11975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49EB1C3-7008-4016-8A6F-3073207B72C9}"/>
              </a:ext>
            </a:extLst>
          </p:cNvPr>
          <p:cNvSpPr/>
          <p:nvPr/>
        </p:nvSpPr>
        <p:spPr>
          <a:xfrm>
            <a:off x="10201907" y="5287255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06B93A4-99F1-4CFC-9574-1E05AEF64B39}"/>
              </a:ext>
            </a:extLst>
          </p:cNvPr>
          <p:cNvSpPr/>
          <p:nvPr/>
        </p:nvSpPr>
        <p:spPr>
          <a:xfrm>
            <a:off x="10194234" y="5982772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247169C-43CF-4CDA-86F5-2CDC7F91CFD8}"/>
              </a:ext>
            </a:extLst>
          </p:cNvPr>
          <p:cNvSpPr/>
          <p:nvPr/>
        </p:nvSpPr>
        <p:spPr>
          <a:xfrm>
            <a:off x="64205" y="797091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7D8BE8D-2A13-48A3-90AB-31CB2FB39E1B}"/>
              </a:ext>
            </a:extLst>
          </p:cNvPr>
          <p:cNvSpPr/>
          <p:nvPr/>
        </p:nvSpPr>
        <p:spPr>
          <a:xfrm>
            <a:off x="6120680" y="797091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3CF1347-B4F3-4E51-A8C6-FBB0D2DBB4C6}"/>
              </a:ext>
            </a:extLst>
          </p:cNvPr>
          <p:cNvSpPr/>
          <p:nvPr/>
        </p:nvSpPr>
        <p:spPr>
          <a:xfrm>
            <a:off x="64205" y="3775632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57B061-D8A3-401D-B19E-E80BA1719FAD}"/>
              </a:ext>
            </a:extLst>
          </p:cNvPr>
          <p:cNvSpPr/>
          <p:nvPr/>
        </p:nvSpPr>
        <p:spPr>
          <a:xfrm>
            <a:off x="6085635" y="3802213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8252CA5-C73E-4C49-B339-921918344221}"/>
              </a:ext>
            </a:extLst>
          </p:cNvPr>
          <p:cNvGrpSpPr/>
          <p:nvPr/>
        </p:nvGrpSpPr>
        <p:grpSpPr>
          <a:xfrm>
            <a:off x="6221892" y="1372966"/>
            <a:ext cx="1120178" cy="2184254"/>
            <a:chOff x="6221892" y="1372966"/>
            <a:chExt cx="1120178" cy="21842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FF1DFD-7066-4557-8FE6-5579BFE58784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C653C48-F7AB-4AC6-BEC9-4487BBDE0A6B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rgbClr val="E3C87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F62707-7AF0-45FD-858F-5D5FC1E54C5A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2C5A1C1-273D-492C-BE4C-3F90988385D8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C19D3-4DF6-4CF8-AC09-5BB0ECE00D80}"/>
                </a:ext>
              </a:extLst>
            </p:cNvPr>
            <p:cNvSpPr txBox="1"/>
            <p:nvPr/>
          </p:nvSpPr>
          <p:spPr>
            <a:xfrm>
              <a:off x="6221892" y="3249443"/>
              <a:ext cx="112017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Grow in LB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8277BD-8983-4CB1-A76F-67F85B8DCD77}"/>
              </a:ext>
            </a:extLst>
          </p:cNvPr>
          <p:cNvGrpSpPr/>
          <p:nvPr/>
        </p:nvGrpSpPr>
        <p:grpSpPr>
          <a:xfrm>
            <a:off x="7730687" y="1319918"/>
            <a:ext cx="898387" cy="2300366"/>
            <a:chOff x="7730687" y="1319918"/>
            <a:chExt cx="898387" cy="230036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8E3C91-1949-4CA8-9738-0FBA5E0A75A7}"/>
                </a:ext>
              </a:extLst>
            </p:cNvPr>
            <p:cNvGrpSpPr/>
            <p:nvPr/>
          </p:nvGrpSpPr>
          <p:grpSpPr>
            <a:xfrm>
              <a:off x="7819206" y="1319918"/>
              <a:ext cx="721351" cy="1792225"/>
              <a:chOff x="3789588" y="2987297"/>
              <a:chExt cx="721351" cy="179222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E22763E-1EB1-49A8-9E08-0A5D1E68FBA3}"/>
                  </a:ext>
                </a:extLst>
              </p:cNvPr>
              <p:cNvGrpSpPr/>
              <p:nvPr/>
            </p:nvGrpSpPr>
            <p:grpSpPr>
              <a:xfrm>
                <a:off x="3789588" y="2987297"/>
                <a:ext cx="721351" cy="1792225"/>
                <a:chOff x="7331247" y="1819655"/>
                <a:chExt cx="1490471" cy="3785619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AA95C5C-DDB9-4448-866C-BB7730E2675F}"/>
                    </a:ext>
                  </a:extLst>
                </p:cNvPr>
                <p:cNvSpPr/>
                <p:nvPr/>
              </p:nvSpPr>
              <p:spPr>
                <a:xfrm>
                  <a:off x="7552944" y="2057403"/>
                  <a:ext cx="1047083" cy="3547871"/>
                </a:xfrm>
                <a:custGeom>
                  <a:avLst/>
                  <a:gdLst>
                    <a:gd name="connsiteX0" fmla="*/ 698 w 1472374"/>
                    <a:gd name="connsiteY0" fmla="*/ 0 h 3063240"/>
                    <a:gd name="connsiteX1" fmla="*/ 1471677 w 1472374"/>
                    <a:gd name="connsiteY1" fmla="*/ 0 h 3063240"/>
                    <a:gd name="connsiteX2" fmla="*/ 1472374 w 1472374"/>
                    <a:gd name="connsiteY2" fmla="*/ 13809 h 3063240"/>
                    <a:gd name="connsiteX3" fmla="*/ 1472373 w 1472374"/>
                    <a:gd name="connsiteY3" fmla="*/ 2327053 h 3063240"/>
                    <a:gd name="connsiteX4" fmla="*/ 736186 w 1472374"/>
                    <a:gd name="connsiteY4" fmla="*/ 3063240 h 3063240"/>
                    <a:gd name="connsiteX5" fmla="*/ 736187 w 1472374"/>
                    <a:gd name="connsiteY5" fmla="*/ 3063239 h 3063240"/>
                    <a:gd name="connsiteX6" fmla="*/ 0 w 1472374"/>
                    <a:gd name="connsiteY6" fmla="*/ 2327052 h 3063240"/>
                    <a:gd name="connsiteX7" fmla="*/ 0 w 1472374"/>
                    <a:gd name="connsiteY7" fmla="*/ 13809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2374" h="3063240">
                      <a:moveTo>
                        <a:pt x="698" y="0"/>
                      </a:moveTo>
                      <a:lnTo>
                        <a:pt x="1471677" y="0"/>
                      </a:lnTo>
                      <a:lnTo>
                        <a:pt x="1472374" y="13809"/>
                      </a:lnTo>
                      <a:cubicBezTo>
                        <a:pt x="1472374" y="784890"/>
                        <a:pt x="1472373" y="1555972"/>
                        <a:pt x="1472373" y="2327053"/>
                      </a:cubicBezTo>
                      <a:cubicBezTo>
                        <a:pt x="1472373" y="2733638"/>
                        <a:pt x="1142771" y="3063240"/>
                        <a:pt x="736186" y="3063240"/>
                      </a:cubicBezTo>
                      <a:lnTo>
                        <a:pt x="736187" y="3063239"/>
                      </a:lnTo>
                      <a:cubicBezTo>
                        <a:pt x="329602" y="3063239"/>
                        <a:pt x="0" y="2733637"/>
                        <a:pt x="0" y="2327052"/>
                      </a:cubicBezTo>
                      <a:lnTo>
                        <a:pt x="0" y="13809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FD03E7F6-C474-443A-8E9D-18DD2AE1FEF5}"/>
                    </a:ext>
                  </a:extLst>
                </p:cNvPr>
                <p:cNvSpPr/>
                <p:nvPr/>
              </p:nvSpPr>
              <p:spPr>
                <a:xfrm>
                  <a:off x="7331247" y="1819655"/>
                  <a:ext cx="1490471" cy="2377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D5BFCF4-ED2A-47BF-AC96-783E8066E393}"/>
                  </a:ext>
                </a:extLst>
              </p:cNvPr>
              <p:cNvSpPr/>
              <p:nvPr/>
            </p:nvSpPr>
            <p:spPr>
              <a:xfrm rot="727217">
                <a:off x="4110037" y="4422774"/>
                <a:ext cx="246063" cy="346879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E27B5D7-0764-4343-916E-F9BE0CDCF747}"/>
                </a:ext>
              </a:extLst>
            </p:cNvPr>
            <p:cNvSpPr txBox="1"/>
            <p:nvPr/>
          </p:nvSpPr>
          <p:spPr>
            <a:xfrm>
              <a:off x="7730687" y="3312507"/>
              <a:ext cx="89838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Wash X2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2FBFF9D-1F76-43FD-9130-3CD8CCC02E55}"/>
              </a:ext>
            </a:extLst>
          </p:cNvPr>
          <p:cNvSpPr txBox="1"/>
          <p:nvPr/>
        </p:nvSpPr>
        <p:spPr>
          <a:xfrm>
            <a:off x="9663923" y="2751924"/>
            <a:ext cx="119257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Pellet dried</a:t>
            </a:r>
          </a:p>
          <a:p>
            <a:r>
              <a:rPr lang="en-US" sz="2000" dirty="0">
                <a:solidFill>
                  <a:prstClr val="black"/>
                </a:solidFill>
              </a:rPr>
              <a:t> on quartz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FE05E9-7351-4E30-A6B1-F0BF62081EA0}"/>
              </a:ext>
            </a:extLst>
          </p:cNvPr>
          <p:cNvGrpSpPr/>
          <p:nvPr/>
        </p:nvGrpSpPr>
        <p:grpSpPr>
          <a:xfrm>
            <a:off x="3576014" y="4255286"/>
            <a:ext cx="1439848" cy="1209690"/>
            <a:chOff x="3576014" y="4255286"/>
            <a:chExt cx="1439848" cy="12096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B075EC-1D15-4729-837B-A199851C17BC}"/>
                </a:ext>
              </a:extLst>
            </p:cNvPr>
            <p:cNvGrpSpPr/>
            <p:nvPr/>
          </p:nvGrpSpPr>
          <p:grpSpPr>
            <a:xfrm>
              <a:off x="3576014" y="4365045"/>
              <a:ext cx="1432044" cy="1099931"/>
              <a:chOff x="2878820" y="515288"/>
              <a:chExt cx="550887" cy="42312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1AF01FD-A86A-46A6-BF80-F5875BAE9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CC161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99A0DEF-67BB-4F05-8ACD-860C4E5065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FF5E28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7FBA13B-AC72-4846-8109-4012E2E91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FFA63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2EBA08A-635E-4F5F-BEA5-6E936DF0B3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E4594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E09A32-A90C-41CF-BF1B-A4C59AC09774}"/>
                </a:ext>
              </a:extLst>
            </p:cNvPr>
            <p:cNvSpPr txBox="1"/>
            <p:nvPr/>
          </p:nvSpPr>
          <p:spPr>
            <a:xfrm>
              <a:off x="3998644" y="4255286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04F161B-1A83-4689-B0FB-D5837694158A}"/>
              </a:ext>
            </a:extLst>
          </p:cNvPr>
          <p:cNvSpPr txBox="1"/>
          <p:nvPr/>
        </p:nvSpPr>
        <p:spPr>
          <a:xfrm>
            <a:off x="4237094" y="5500535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98001CC-B859-4F5B-B576-547E6F42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71" y="5089661"/>
            <a:ext cx="3277060" cy="1667567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2D3B77BC-8EEB-425C-95BD-15544A4FE3EB}"/>
              </a:ext>
            </a:extLst>
          </p:cNvPr>
          <p:cNvGrpSpPr/>
          <p:nvPr/>
        </p:nvGrpSpPr>
        <p:grpSpPr>
          <a:xfrm>
            <a:off x="6692993" y="3974207"/>
            <a:ext cx="1126213" cy="866810"/>
            <a:chOff x="7239362" y="3674115"/>
            <a:chExt cx="1126213" cy="866810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6AC78F7-937B-4DFC-886A-0DA920607DE5}"/>
                </a:ext>
              </a:extLst>
            </p:cNvPr>
            <p:cNvSpPr/>
            <p:nvPr/>
          </p:nvSpPr>
          <p:spPr>
            <a:xfrm>
              <a:off x="7239362" y="3681663"/>
              <a:ext cx="1126213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0AE2ED0-90CB-4CA9-8183-CC111C14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3052" y="3674115"/>
              <a:ext cx="1028307" cy="839280"/>
            </a:xfrm>
            <a:prstGeom prst="rect">
              <a:avLst/>
            </a:prstGeom>
          </p:spPr>
        </p:pic>
      </p:grpSp>
      <p:grpSp>
        <p:nvGrpSpPr>
          <p:cNvPr id="6144" name="Group 6143">
            <a:extLst>
              <a:ext uri="{FF2B5EF4-FFF2-40B4-BE49-F238E27FC236}">
                <a16:creationId xmlns:a16="http://schemas.microsoft.com/office/drawing/2014/main" id="{8CA3022F-BF86-49C7-9C54-02ABFA20C77B}"/>
              </a:ext>
            </a:extLst>
          </p:cNvPr>
          <p:cNvGrpSpPr/>
          <p:nvPr/>
        </p:nvGrpSpPr>
        <p:grpSpPr>
          <a:xfrm>
            <a:off x="8106249" y="3990162"/>
            <a:ext cx="1175721" cy="859262"/>
            <a:chOff x="8537710" y="3743742"/>
            <a:chExt cx="1175721" cy="859262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72DBE7F-24C2-4217-A42A-006F8A79EC0B}"/>
                </a:ext>
              </a:extLst>
            </p:cNvPr>
            <p:cNvSpPr/>
            <p:nvPr/>
          </p:nvSpPr>
          <p:spPr>
            <a:xfrm>
              <a:off x="8537710" y="3743742"/>
              <a:ext cx="1126213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0CD5C82-3A24-4068-B488-014B5941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0557" y="3807852"/>
              <a:ext cx="1172874" cy="723210"/>
            </a:xfrm>
            <a:prstGeom prst="rect">
              <a:avLst/>
            </a:prstGeom>
          </p:spPr>
        </p:pic>
      </p:grpSp>
      <p:grpSp>
        <p:nvGrpSpPr>
          <p:cNvPr id="6145" name="Group 6144">
            <a:extLst>
              <a:ext uri="{FF2B5EF4-FFF2-40B4-BE49-F238E27FC236}">
                <a16:creationId xmlns:a16="http://schemas.microsoft.com/office/drawing/2014/main" id="{87454D04-E856-42E8-83E6-77D1F1D44168}"/>
              </a:ext>
            </a:extLst>
          </p:cNvPr>
          <p:cNvGrpSpPr/>
          <p:nvPr/>
        </p:nvGrpSpPr>
        <p:grpSpPr>
          <a:xfrm>
            <a:off x="9636004" y="3990162"/>
            <a:ext cx="2251586" cy="870734"/>
            <a:chOff x="9803065" y="3733485"/>
            <a:chExt cx="2251586" cy="87073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2EAEB65-3059-4718-BCBC-3BD14FFF26AC}"/>
                </a:ext>
              </a:extLst>
            </p:cNvPr>
            <p:cNvSpPr/>
            <p:nvPr/>
          </p:nvSpPr>
          <p:spPr>
            <a:xfrm>
              <a:off x="9803065" y="3744957"/>
              <a:ext cx="2251586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FFDB04A-A228-4019-A3AD-FCA7E777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8411" y="3733485"/>
              <a:ext cx="1028307" cy="8392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6D18719-3854-4FE9-B1B2-56CE832A6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1777" y="3770241"/>
              <a:ext cx="1172874" cy="72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When observing the spectra – the sputum has a very strong background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AC4D-1AC8-475B-8818-82671E7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6"/>
          <a:stretch/>
        </p:blipFill>
        <p:spPr>
          <a:xfrm>
            <a:off x="2756443" y="1295289"/>
            <a:ext cx="5561514" cy="556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28A52F-1E97-42FC-9A26-58048284B407}"/>
              </a:ext>
            </a:extLst>
          </p:cNvPr>
          <p:cNvGrpSpPr/>
          <p:nvPr/>
        </p:nvGrpSpPr>
        <p:grpSpPr>
          <a:xfrm>
            <a:off x="3557644" y="688489"/>
            <a:ext cx="1432044" cy="796950"/>
            <a:chOff x="2878820" y="515288"/>
            <a:chExt cx="550887" cy="423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4BF192-36B1-44A9-8E0A-60199C99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2C24CC-01A4-4508-BC3E-FDA0C4D1D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15099-B722-493A-B0F3-9C0A380A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437D88-46E7-4775-B2F7-21B13B4F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167CE7-736E-425B-B810-798AF62FE188}"/>
              </a:ext>
            </a:extLst>
          </p:cNvPr>
          <p:cNvSpPr txBox="1"/>
          <p:nvPr/>
        </p:nvSpPr>
        <p:spPr>
          <a:xfrm>
            <a:off x="3924639" y="614749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CB6C9-5C87-444E-B7C7-41399013E826}"/>
              </a:ext>
            </a:extLst>
          </p:cNvPr>
          <p:cNvGrpSpPr/>
          <p:nvPr/>
        </p:nvGrpSpPr>
        <p:grpSpPr>
          <a:xfrm>
            <a:off x="6304744" y="665590"/>
            <a:ext cx="1432044" cy="860087"/>
            <a:chOff x="2189834" y="2148354"/>
            <a:chExt cx="1432044" cy="1150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089F1-6C9B-4412-B3E4-A939E319117A}"/>
                </a:ext>
              </a:extLst>
            </p:cNvPr>
            <p:cNvGrpSpPr/>
            <p:nvPr/>
          </p:nvGrpSpPr>
          <p:grpSpPr>
            <a:xfrm>
              <a:off x="2189834" y="2199360"/>
              <a:ext cx="1432044" cy="1099931"/>
              <a:chOff x="2878820" y="515288"/>
              <a:chExt cx="550887" cy="42312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B2F35A-4850-478B-B26C-89FED2BF2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E87F5B-CA3C-43B4-B201-2A85673D1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AC54AC-A30A-4F6E-8FC3-7491A91A8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B126E5B-C3A4-443F-B8E4-C5F508B0A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2FFB5-D03D-4B8A-9449-A3E9DC07FCAB}"/>
                </a:ext>
              </a:extLst>
            </p:cNvPr>
            <p:cNvSpPr txBox="1"/>
            <p:nvPr/>
          </p:nvSpPr>
          <p:spPr>
            <a:xfrm>
              <a:off x="2522458" y="2148354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5052D2-A9B3-4E98-8A07-B439BBB5C060}"/>
              </a:ext>
            </a:extLst>
          </p:cNvPr>
          <p:cNvGrpSpPr/>
          <p:nvPr/>
        </p:nvGrpSpPr>
        <p:grpSpPr>
          <a:xfrm>
            <a:off x="1133097" y="5347161"/>
            <a:ext cx="488144" cy="1329142"/>
            <a:chOff x="6426798" y="1372966"/>
            <a:chExt cx="721351" cy="22099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2EE3FD-670C-4CAC-872F-4F22D5797957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A4438C-5F4B-4668-880D-9617AEA71EDD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4FE4A2B-6B61-46DC-B1D6-FDC386CD66CB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7A28913-9543-42A8-9629-B94F59260248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C9C689-F998-4179-89EC-8E12966B0E3E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8960DA-F04D-4140-99E4-EDA3A6891152}"/>
              </a:ext>
            </a:extLst>
          </p:cNvPr>
          <p:cNvGrpSpPr/>
          <p:nvPr/>
        </p:nvGrpSpPr>
        <p:grpSpPr>
          <a:xfrm>
            <a:off x="341585" y="3491938"/>
            <a:ext cx="2071169" cy="1034472"/>
            <a:chOff x="-101919" y="4410229"/>
            <a:chExt cx="1639384" cy="103447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7ADC60-727E-47F7-82EA-59936EFFD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60B646-6E69-48DF-B5DE-780160414654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0A53C0-D61A-4E2B-A708-D0BD3672C316}"/>
              </a:ext>
            </a:extLst>
          </p:cNvPr>
          <p:cNvGrpSpPr/>
          <p:nvPr/>
        </p:nvGrpSpPr>
        <p:grpSpPr>
          <a:xfrm>
            <a:off x="599287" y="1824683"/>
            <a:ext cx="1555764" cy="1133338"/>
            <a:chOff x="729873" y="2364935"/>
            <a:chExt cx="1555764" cy="11333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09E0D-AB4C-47BC-A90C-552C48EFEE87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52CBAA-9C4C-4A35-86DB-A773A8744EBE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6678FF8-FAF8-4180-8AED-38021DD8DA0A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17CAF20-E908-4DD1-A044-00919A7FFE8E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10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But somehow the classification is even better with the sputum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AC4D-1AC8-475B-8818-82671E7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6"/>
          <a:stretch/>
        </p:blipFill>
        <p:spPr>
          <a:xfrm>
            <a:off x="2756443" y="1295289"/>
            <a:ext cx="5561514" cy="556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28A52F-1E97-42FC-9A26-58048284B407}"/>
              </a:ext>
            </a:extLst>
          </p:cNvPr>
          <p:cNvGrpSpPr/>
          <p:nvPr/>
        </p:nvGrpSpPr>
        <p:grpSpPr>
          <a:xfrm>
            <a:off x="3557644" y="688489"/>
            <a:ext cx="1432044" cy="796950"/>
            <a:chOff x="2878820" y="515288"/>
            <a:chExt cx="550887" cy="423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4BF192-36B1-44A9-8E0A-60199C99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2C24CC-01A4-4508-BC3E-FDA0C4D1D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15099-B722-493A-B0F3-9C0A380A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437D88-46E7-4775-B2F7-21B13B4F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167CE7-736E-425B-B810-798AF62FE188}"/>
              </a:ext>
            </a:extLst>
          </p:cNvPr>
          <p:cNvSpPr txBox="1"/>
          <p:nvPr/>
        </p:nvSpPr>
        <p:spPr>
          <a:xfrm>
            <a:off x="3924639" y="614749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CB6C9-5C87-444E-B7C7-41399013E826}"/>
              </a:ext>
            </a:extLst>
          </p:cNvPr>
          <p:cNvGrpSpPr/>
          <p:nvPr/>
        </p:nvGrpSpPr>
        <p:grpSpPr>
          <a:xfrm>
            <a:off x="6304744" y="665590"/>
            <a:ext cx="1432044" cy="860087"/>
            <a:chOff x="2189834" y="2148354"/>
            <a:chExt cx="1432044" cy="1150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089F1-6C9B-4412-B3E4-A939E319117A}"/>
                </a:ext>
              </a:extLst>
            </p:cNvPr>
            <p:cNvGrpSpPr/>
            <p:nvPr/>
          </p:nvGrpSpPr>
          <p:grpSpPr>
            <a:xfrm>
              <a:off x="2189834" y="2199360"/>
              <a:ext cx="1432044" cy="1099931"/>
              <a:chOff x="2878820" y="515288"/>
              <a:chExt cx="550887" cy="42312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B2F35A-4850-478B-B26C-89FED2BF2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E87F5B-CA3C-43B4-B201-2A85673D1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AC54AC-A30A-4F6E-8FC3-7491A91A8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B126E5B-C3A4-443F-B8E4-C5F508B0A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2FFB5-D03D-4B8A-9449-A3E9DC07FCAB}"/>
                </a:ext>
              </a:extLst>
            </p:cNvPr>
            <p:cNvSpPr txBox="1"/>
            <p:nvPr/>
          </p:nvSpPr>
          <p:spPr>
            <a:xfrm>
              <a:off x="2522458" y="2148354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BDF4325-214F-4C18-9D6A-59EBFCA9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17094"/>
              </p:ext>
            </p:extLst>
          </p:nvPr>
        </p:nvGraphicFramePr>
        <p:xfrm>
          <a:off x="8530213" y="2246362"/>
          <a:ext cx="3530600" cy="3811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8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67114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4293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940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940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94071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937607-DD3E-4A63-84F4-5B9A8CD72C34}"/>
              </a:ext>
            </a:extLst>
          </p:cNvPr>
          <p:cNvSpPr txBox="1"/>
          <p:nvPr/>
        </p:nvSpPr>
        <p:spPr>
          <a:xfrm>
            <a:off x="8530213" y="1770378"/>
            <a:ext cx="35305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SVM Classification (strains)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72471B-1554-4FBD-A504-B8995F8EFE4F}"/>
              </a:ext>
            </a:extLst>
          </p:cNvPr>
          <p:cNvGrpSpPr/>
          <p:nvPr/>
        </p:nvGrpSpPr>
        <p:grpSpPr>
          <a:xfrm>
            <a:off x="1133097" y="5347161"/>
            <a:ext cx="488144" cy="1329142"/>
            <a:chOff x="6426798" y="1372966"/>
            <a:chExt cx="721351" cy="22099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2DE538-1426-4383-A9BF-1133912625CC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8327340-8E24-4B9C-B99D-6C95DAC18AAF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46B24C-FB01-453D-B945-A93161C7D624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4D10CE2-BF54-4A7A-8DEF-BCEB67A76A23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AF0BB3-B973-4693-9674-5B1C6EC08427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6EA1F6-0FCB-481B-9FBC-9A877A65F332}"/>
              </a:ext>
            </a:extLst>
          </p:cNvPr>
          <p:cNvGrpSpPr/>
          <p:nvPr/>
        </p:nvGrpSpPr>
        <p:grpSpPr>
          <a:xfrm>
            <a:off x="341585" y="3491938"/>
            <a:ext cx="2071169" cy="1034472"/>
            <a:chOff x="-101919" y="4410229"/>
            <a:chExt cx="1639384" cy="10344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D21B7B-7AF2-431A-B172-2FB228F7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04D95E-C0C8-4773-91CD-E2081C583BD9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399964-D0CC-4E21-AD55-3CD64A13612B}"/>
              </a:ext>
            </a:extLst>
          </p:cNvPr>
          <p:cNvGrpSpPr/>
          <p:nvPr/>
        </p:nvGrpSpPr>
        <p:grpSpPr>
          <a:xfrm>
            <a:off x="599287" y="1824683"/>
            <a:ext cx="1555764" cy="1133338"/>
            <a:chOff x="729873" y="2364935"/>
            <a:chExt cx="1555764" cy="113333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E35B24-E2B9-401B-903F-38B40F1A8462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8A7C2B-6AE5-48C5-BD12-DABD85DCA07B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5F3CE07-1000-439E-B23F-8AF4CB3AA50D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3DFE1C4-7247-43ED-BFEE-4F1DB48E1E98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F5DF5D27-E4E4-447F-87D3-358AC908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13" y="4415265"/>
            <a:ext cx="962317" cy="8213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C500D7-4493-4F03-8D18-F6476609A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937" y="3678389"/>
            <a:ext cx="917038" cy="741722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A501187-AC7F-45D8-9763-C663DC5AC491}"/>
              </a:ext>
            </a:extLst>
          </p:cNvPr>
          <p:cNvGrpSpPr/>
          <p:nvPr/>
        </p:nvGrpSpPr>
        <p:grpSpPr>
          <a:xfrm>
            <a:off x="8494926" y="5236583"/>
            <a:ext cx="1793095" cy="821318"/>
            <a:chOff x="7032389" y="4454231"/>
            <a:chExt cx="1793095" cy="821318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1D4659-F5FC-4100-9C7C-65F8229C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3167" y="4454231"/>
              <a:ext cx="962317" cy="82131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54530BF-B2D5-41F8-9964-8F2A31D7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389" y="4533827"/>
              <a:ext cx="917038" cy="741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spectra with the sputum lose a lot of the “pre-resonant” peaks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5AEEB5-CDCB-4B0E-A705-06E659BBC346}"/>
              </a:ext>
            </a:extLst>
          </p:cNvPr>
          <p:cNvGrpSpPr/>
          <p:nvPr/>
        </p:nvGrpSpPr>
        <p:grpSpPr>
          <a:xfrm>
            <a:off x="1199688" y="1961176"/>
            <a:ext cx="10884081" cy="4072905"/>
            <a:chOff x="261102" y="1545750"/>
            <a:chExt cx="11314667" cy="407290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F55B6917-A5CB-4E8E-9905-0B19FBC6C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2" y="1564256"/>
              <a:ext cx="5307233" cy="4054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BBF685-B826-4D31-9580-F46656C23DFC}"/>
                </a:ext>
              </a:extLst>
            </p:cNvPr>
            <p:cNvGrpSpPr/>
            <p:nvPr/>
          </p:nvGrpSpPr>
          <p:grpSpPr>
            <a:xfrm>
              <a:off x="5568335" y="1545750"/>
              <a:ext cx="6007434" cy="4072903"/>
              <a:chOff x="5987674" y="1625815"/>
              <a:chExt cx="6007434" cy="389974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4FCBA51-96B4-4B98-9CB0-EE345B9EE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10" b="42689"/>
              <a:stretch/>
            </p:blipFill>
            <p:spPr>
              <a:xfrm>
                <a:off x="5987674" y="1625815"/>
                <a:ext cx="6007434" cy="389974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9DDFEC-03FB-4238-9283-9BCAE92FA392}"/>
                  </a:ext>
                </a:extLst>
              </p:cNvPr>
              <p:cNvSpPr/>
              <p:nvPr/>
            </p:nvSpPr>
            <p:spPr>
              <a:xfrm>
                <a:off x="7654393" y="1657349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5C75DC-2833-4648-9AA8-247E1E91A3C0}"/>
                  </a:ext>
                </a:extLst>
              </p:cNvPr>
              <p:cNvSpPr/>
              <p:nvPr/>
            </p:nvSpPr>
            <p:spPr>
              <a:xfrm>
                <a:off x="8623878" y="2049137"/>
                <a:ext cx="165632" cy="1308943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DDAA3-38BF-4AF0-A79B-1801846F0629}"/>
                  </a:ext>
                </a:extLst>
              </p:cNvPr>
              <p:cNvSpPr/>
              <p:nvPr/>
            </p:nvSpPr>
            <p:spPr>
              <a:xfrm>
                <a:off x="7654393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F8058D-2714-4F33-8DC5-98CF31588B71}"/>
                  </a:ext>
                </a:extLst>
              </p:cNvPr>
              <p:cNvSpPr/>
              <p:nvPr/>
            </p:nvSpPr>
            <p:spPr>
              <a:xfrm>
                <a:off x="8623878" y="3983244"/>
                <a:ext cx="165632" cy="1308943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C0E357-AB1C-4BE6-9317-A42ECE3A80D8}"/>
                  </a:ext>
                </a:extLst>
              </p:cNvPr>
              <p:cNvSpPr/>
              <p:nvPr/>
            </p:nvSpPr>
            <p:spPr>
              <a:xfrm>
                <a:off x="9637050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F66506-503A-4753-8A1A-72674F7C91B4}"/>
                  </a:ext>
                </a:extLst>
              </p:cNvPr>
              <p:cNvSpPr/>
              <p:nvPr/>
            </p:nvSpPr>
            <p:spPr>
              <a:xfrm>
                <a:off x="10606535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E89815-2321-41E3-970C-2C8ADF57D235}"/>
                  </a:ext>
                </a:extLst>
              </p:cNvPr>
              <p:cNvSpPr/>
              <p:nvPr/>
            </p:nvSpPr>
            <p:spPr>
              <a:xfrm>
                <a:off x="9554234" y="1657348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71596-D431-41CC-99F4-7B8C5EB71A92}"/>
                  </a:ext>
                </a:extLst>
              </p:cNvPr>
              <p:cNvSpPr/>
              <p:nvPr/>
            </p:nvSpPr>
            <p:spPr>
              <a:xfrm>
                <a:off x="10523719" y="1657348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09B8A1B-14C0-402E-8CAD-975819D9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84" y="768483"/>
            <a:ext cx="1241783" cy="105916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5FD0B47-FA1F-4275-BA63-2F1FF59D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50" y="902010"/>
            <a:ext cx="1241783" cy="10591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3EF9301-8F89-46B9-877F-574B6B76B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84" y="823919"/>
            <a:ext cx="1391401" cy="10460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C8B0D12-B78B-4331-807E-40C67763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848" y="785195"/>
            <a:ext cx="1391401" cy="10460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04679DE-E446-4085-9EBB-97C730D44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4" y="2259106"/>
            <a:ext cx="1425270" cy="10776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D87E804-1A9B-4E06-BDEB-330F3D62F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4537474"/>
            <a:ext cx="1266543" cy="8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first on </a:t>
            </a:r>
            <a:r>
              <a:rPr lang="en-US" i="1" dirty="0"/>
              <a:t>P. aeruginosa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F55B6917-A5CB-4E8E-9905-0B19FBC6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48608"/>
          <a:stretch/>
        </p:blipFill>
        <p:spPr bwMode="auto">
          <a:xfrm>
            <a:off x="317503" y="1861868"/>
            <a:ext cx="5461217" cy="43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CBA51-96B4-4B98-9CB0-EE345B9EE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97" t="29817" b="42689"/>
          <a:stretch/>
        </p:blipFill>
        <p:spPr>
          <a:xfrm>
            <a:off x="6553228" y="2060752"/>
            <a:ext cx="5530540" cy="39733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0E357-AB1C-4BE6-9317-A42ECE3A80D8}"/>
              </a:ext>
            </a:extLst>
          </p:cNvPr>
          <p:cNvSpPr/>
          <p:nvPr/>
        </p:nvSpPr>
        <p:spPr>
          <a:xfrm>
            <a:off x="7737629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6506-503A-4753-8A1A-72674F7C91B4}"/>
              </a:ext>
            </a:extLst>
          </p:cNvPr>
          <p:cNvSpPr/>
          <p:nvPr/>
        </p:nvSpPr>
        <p:spPr>
          <a:xfrm>
            <a:off x="9488437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3EF9301-8F89-46B9-877F-574B6B76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29" y="851688"/>
            <a:ext cx="1391401" cy="10460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2E62B6-EDF5-4A2A-94E0-9E70D837D191}"/>
              </a:ext>
            </a:extLst>
          </p:cNvPr>
          <p:cNvGrpSpPr/>
          <p:nvPr/>
        </p:nvGrpSpPr>
        <p:grpSpPr>
          <a:xfrm>
            <a:off x="1408152" y="857497"/>
            <a:ext cx="2071169" cy="1034472"/>
            <a:chOff x="-101919" y="4410229"/>
            <a:chExt cx="1639384" cy="10344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015DA2-8964-4614-AC9E-805AC83C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0624BF-B954-41D7-8872-D16329A73F32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3E3A279-B5BD-4E9A-BE0E-519A16F8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926" y="943765"/>
            <a:ext cx="514572" cy="10460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3D6AE-975D-436C-8A1B-164B3447C8BA}"/>
              </a:ext>
            </a:extLst>
          </p:cNvPr>
          <p:cNvGrpSpPr/>
          <p:nvPr/>
        </p:nvGrpSpPr>
        <p:grpSpPr>
          <a:xfrm>
            <a:off x="6510721" y="978142"/>
            <a:ext cx="2071169" cy="1034472"/>
            <a:chOff x="-101919" y="4410229"/>
            <a:chExt cx="1639384" cy="103447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FB35791-8028-4C6C-B653-BCD5532D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C83164-3E87-46A8-B835-72C4068E8E34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FD03C46-051B-46A2-BE0F-BB9A23D26FC1}"/>
              </a:ext>
            </a:extLst>
          </p:cNvPr>
          <p:cNvSpPr txBox="1"/>
          <p:nvPr/>
        </p:nvSpPr>
        <p:spPr>
          <a:xfrm>
            <a:off x="8465438" y="1064768"/>
            <a:ext cx="2292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+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E2D1A-15D8-43AF-9AEE-D16001105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697" y="706410"/>
            <a:ext cx="1391401" cy="10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reduction in resonance with </a:t>
            </a:r>
            <a:r>
              <a:rPr lang="en-US" i="1" dirty="0"/>
              <a:t>S. aureus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F55B6917-A5CB-4E8E-9905-0B19FBC6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-1392" r="48676" b="50000"/>
          <a:stretch/>
        </p:blipFill>
        <p:spPr bwMode="auto">
          <a:xfrm>
            <a:off x="317503" y="1861868"/>
            <a:ext cx="5461217" cy="43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CBA51-96B4-4B98-9CB0-EE345B9EE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" t="4383" r="48172" b="69681"/>
          <a:stretch/>
        </p:blipFill>
        <p:spPr>
          <a:xfrm>
            <a:off x="6553228" y="2286000"/>
            <a:ext cx="5530540" cy="3748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0E357-AB1C-4BE6-9317-A42ECE3A80D8}"/>
              </a:ext>
            </a:extLst>
          </p:cNvPr>
          <p:cNvSpPr/>
          <p:nvPr/>
        </p:nvSpPr>
        <p:spPr>
          <a:xfrm>
            <a:off x="11227345" y="2997200"/>
            <a:ext cx="321843" cy="264264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6506-503A-4753-8A1A-72674F7C91B4}"/>
              </a:ext>
            </a:extLst>
          </p:cNvPr>
          <p:cNvSpPr/>
          <p:nvPr/>
        </p:nvSpPr>
        <p:spPr>
          <a:xfrm>
            <a:off x="9488437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3022-FAEC-4B14-A006-75173C6C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689" y="783991"/>
            <a:ext cx="1490316" cy="12711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6A8B56B-998C-4A81-B905-B3481AC2D33C}"/>
              </a:ext>
            </a:extLst>
          </p:cNvPr>
          <p:cNvGrpSpPr/>
          <p:nvPr/>
        </p:nvGrpSpPr>
        <p:grpSpPr>
          <a:xfrm>
            <a:off x="848943" y="925867"/>
            <a:ext cx="1555764" cy="1133338"/>
            <a:chOff x="729873" y="2364935"/>
            <a:chExt cx="1555764" cy="11333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B481AA-74D5-49A2-944C-88279035106A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B959E1-1631-4DBA-A346-CB4D30832472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CFF6B0C-3AB9-4312-8842-4B1B6BEC7C9B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192573B-3A0D-43ED-B7A1-4B5D4C692C8E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0078914-4E07-456F-9920-BF8DECE4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926" y="943765"/>
            <a:ext cx="514572" cy="10460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43AE3-A282-4F7F-BDEB-97CF1C31832D}"/>
              </a:ext>
            </a:extLst>
          </p:cNvPr>
          <p:cNvSpPr txBox="1"/>
          <p:nvPr/>
        </p:nvSpPr>
        <p:spPr>
          <a:xfrm>
            <a:off x="8465438" y="1064768"/>
            <a:ext cx="2292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+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A70000-3B7C-4478-9337-F8B31B5F7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903" y="634164"/>
            <a:ext cx="1490316" cy="127115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F568914-E395-495E-9882-5FF5EF05AAC2}"/>
              </a:ext>
            </a:extLst>
          </p:cNvPr>
          <p:cNvGrpSpPr/>
          <p:nvPr/>
        </p:nvGrpSpPr>
        <p:grpSpPr>
          <a:xfrm>
            <a:off x="6710692" y="822807"/>
            <a:ext cx="1555764" cy="1133338"/>
            <a:chOff x="729873" y="2364935"/>
            <a:chExt cx="1555764" cy="11333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3BA05-490E-40D8-AD57-35B036E4E7B1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43EB6D-A20E-473F-B982-53F6504746D2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7AB9274-17C4-4829-B73C-8A6E07F5235F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C0BE443-B7A0-4287-9B9F-0F566C95A676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44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289113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E144-6399-4044-864A-67F6306E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the issues</a:t>
            </a:r>
          </a:p>
        </p:txBody>
      </p:sp>
      <p:pic>
        <p:nvPicPr>
          <p:cNvPr id="20482" name="Picture 2" descr="High Quality mine minefield trap cheese mouse Blank Meme Template">
            <a:extLst>
              <a:ext uri="{FF2B5EF4-FFF2-40B4-BE49-F238E27FC236}">
                <a16:creationId xmlns:a16="http://schemas.microsoft.com/office/drawing/2014/main" id="{EF4DDD67-2C53-4D2C-9755-940D323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219200"/>
            <a:ext cx="849085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8B0-A448-4C0F-A90D-37A1A710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5542834" cy="415426"/>
          </a:xfrm>
        </p:spPr>
        <p:txBody>
          <a:bodyPr/>
          <a:lstStyle/>
          <a:p>
            <a:r>
              <a:rPr lang="en-US" dirty="0"/>
              <a:t>1. The amount of 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47782-6D48-494C-82FB-30ADB4BD8A16}"/>
              </a:ext>
            </a:extLst>
          </p:cNvPr>
          <p:cNvSpPr txBox="1"/>
          <p:nvPr/>
        </p:nvSpPr>
        <p:spPr>
          <a:xfrm>
            <a:off x="1294258" y="2713739"/>
            <a:ext cx="20711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 4 Strains each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95B2F-EEAB-4A39-95DE-1F98F953EEF5}"/>
              </a:ext>
            </a:extLst>
          </p:cNvPr>
          <p:cNvSpPr txBox="1"/>
          <p:nvPr/>
        </p:nvSpPr>
        <p:spPr>
          <a:xfrm>
            <a:off x="426160" y="3467153"/>
            <a:ext cx="53561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Each sample was measured ONCE, collecting 30 spectra</a:t>
            </a:r>
          </a:p>
          <a:p>
            <a:r>
              <a:rPr lang="en-US" sz="2400" dirty="0">
                <a:solidFill>
                  <a:prstClr val="black"/>
                </a:solidFill>
              </a:rPr>
              <a:t>The entire dataset included: 240 Spectra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83F98A-7361-4CD2-A5F9-0E594D3B3E04}"/>
              </a:ext>
            </a:extLst>
          </p:cNvPr>
          <p:cNvCxnSpPr>
            <a:cxnSpLocks/>
          </p:cNvCxnSpPr>
          <p:nvPr/>
        </p:nvCxnSpPr>
        <p:spPr>
          <a:xfrm>
            <a:off x="5969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74DFF6F-2CAF-4123-8DCD-CD9A38FFE795}"/>
              </a:ext>
            </a:extLst>
          </p:cNvPr>
          <p:cNvSpPr txBox="1">
            <a:spLocks/>
          </p:cNvSpPr>
          <p:nvPr/>
        </p:nvSpPr>
        <p:spPr>
          <a:xfrm>
            <a:off x="6223006" y="242846"/>
            <a:ext cx="5542834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The cross-validation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01BEF-2597-4C30-952C-1D432E618D63}"/>
              </a:ext>
            </a:extLst>
          </p:cNvPr>
          <p:cNvSpPr txBox="1"/>
          <p:nvPr/>
        </p:nvSpPr>
        <p:spPr>
          <a:xfrm>
            <a:off x="6409739" y="3429000"/>
            <a:ext cx="535610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They used 10-fold cross validation</a:t>
            </a:r>
          </a:p>
          <a:p>
            <a:r>
              <a:rPr lang="en-US" sz="2400" dirty="0">
                <a:solidFill>
                  <a:prstClr val="black"/>
                </a:solidFill>
              </a:rPr>
              <a:t>What does this mean?</a:t>
            </a:r>
          </a:p>
          <a:p>
            <a:r>
              <a:rPr lang="en-US" sz="2400" dirty="0">
                <a:solidFill>
                  <a:prstClr val="black"/>
                </a:solidFill>
              </a:rPr>
              <a:t>It means they’re validating the model on the same batch they measured – if any external factor is affecting the spectra, it will go into the model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A5408-14FA-4CF6-BEAD-0EC2EF56099B}"/>
              </a:ext>
            </a:extLst>
          </p:cNvPr>
          <p:cNvSpPr/>
          <p:nvPr/>
        </p:nvSpPr>
        <p:spPr>
          <a:xfrm>
            <a:off x="6149623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36740D-AD3B-480B-A354-9DCCEE5F9EF5}"/>
              </a:ext>
            </a:extLst>
          </p:cNvPr>
          <p:cNvSpPr/>
          <p:nvPr/>
        </p:nvSpPr>
        <p:spPr>
          <a:xfrm>
            <a:off x="7382964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73020-BF45-4239-BD2D-0867BA7CDE0A}"/>
              </a:ext>
            </a:extLst>
          </p:cNvPr>
          <p:cNvSpPr/>
          <p:nvPr/>
        </p:nvSpPr>
        <p:spPr>
          <a:xfrm>
            <a:off x="6766294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69ACFA-E1A1-483D-85C6-C1BA49CB21B1}"/>
              </a:ext>
            </a:extLst>
          </p:cNvPr>
          <p:cNvSpPr/>
          <p:nvPr/>
        </p:nvSpPr>
        <p:spPr>
          <a:xfrm>
            <a:off x="6147988" y="2841523"/>
            <a:ext cx="431800" cy="410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C618DC-5468-4AF7-97C5-5656FF9F8191}"/>
              </a:ext>
            </a:extLst>
          </p:cNvPr>
          <p:cNvSpPr/>
          <p:nvPr/>
        </p:nvSpPr>
        <p:spPr>
          <a:xfrm>
            <a:off x="6363888" y="5791946"/>
            <a:ext cx="54195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 results are very biased </a:t>
            </a:r>
            <a:r>
              <a:rPr lang="en-US" sz="2400" b="1" dirty="0">
                <a:solidFill>
                  <a:prstClr val="black"/>
                </a:solidFill>
                <a:sym typeface="Wingdings" panose="05000000000000000000" pitchFamily="2" charset="2"/>
              </a:rPr>
              <a:t> Overfitting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BD4DAA-24E2-43D5-9FA7-6B9EBE41552A}"/>
              </a:ext>
            </a:extLst>
          </p:cNvPr>
          <p:cNvSpPr/>
          <p:nvPr/>
        </p:nvSpPr>
        <p:spPr>
          <a:xfrm>
            <a:off x="291622" y="5852783"/>
            <a:ext cx="5183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There are no replications </a:t>
            </a:r>
            <a:r>
              <a:rPr lang="en-US" sz="2400" b="1" dirty="0">
                <a:solidFill>
                  <a:prstClr val="black"/>
                </a:solidFill>
                <a:sym typeface="Wingdings" panose="05000000000000000000" pitchFamily="2" charset="2"/>
              </a:rPr>
              <a:t> Overfitting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334CD0-6BBD-4286-A824-67B2EFDB6359}"/>
              </a:ext>
            </a:extLst>
          </p:cNvPr>
          <p:cNvSpPr/>
          <p:nvPr/>
        </p:nvSpPr>
        <p:spPr>
          <a:xfrm>
            <a:off x="6147988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13348E-721F-4333-84DB-DB68F40FD906}"/>
              </a:ext>
            </a:extLst>
          </p:cNvPr>
          <p:cNvSpPr/>
          <p:nvPr/>
        </p:nvSpPr>
        <p:spPr>
          <a:xfrm>
            <a:off x="7381329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C0218-1F45-4F2C-B7BA-9BB947373B29}"/>
              </a:ext>
            </a:extLst>
          </p:cNvPr>
          <p:cNvSpPr/>
          <p:nvPr/>
        </p:nvSpPr>
        <p:spPr>
          <a:xfrm>
            <a:off x="6764659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DC5C2E-992B-4C4B-954E-0552B2D4D238}"/>
              </a:ext>
            </a:extLst>
          </p:cNvPr>
          <p:cNvSpPr/>
          <p:nvPr/>
        </p:nvSpPr>
        <p:spPr>
          <a:xfrm>
            <a:off x="6147988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03D179-2916-494A-B424-939521524B18}"/>
              </a:ext>
            </a:extLst>
          </p:cNvPr>
          <p:cNvSpPr/>
          <p:nvPr/>
        </p:nvSpPr>
        <p:spPr>
          <a:xfrm>
            <a:off x="7381329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6DAA3A-299F-4572-A782-6D74F65DA1B9}"/>
              </a:ext>
            </a:extLst>
          </p:cNvPr>
          <p:cNvSpPr/>
          <p:nvPr/>
        </p:nvSpPr>
        <p:spPr>
          <a:xfrm>
            <a:off x="6764659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D064239-9941-472E-8E4B-6C11D9736FC6}"/>
              </a:ext>
            </a:extLst>
          </p:cNvPr>
          <p:cNvSpPr/>
          <p:nvPr/>
        </p:nvSpPr>
        <p:spPr>
          <a:xfrm>
            <a:off x="6883400" y="1473200"/>
            <a:ext cx="1792305" cy="1587500"/>
          </a:xfrm>
          <a:custGeom>
            <a:avLst/>
            <a:gdLst>
              <a:gd name="connsiteX0" fmla="*/ 0 w 1792305"/>
              <a:gd name="connsiteY0" fmla="*/ 1587500 h 1587500"/>
              <a:gd name="connsiteX1" fmla="*/ 1739900 w 1792305"/>
              <a:gd name="connsiteY1" fmla="*/ 1054100 h 1587500"/>
              <a:gd name="connsiteX2" fmla="*/ 1168400 w 1792305"/>
              <a:gd name="connsiteY2" fmla="*/ 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2305" h="1587500">
                <a:moveTo>
                  <a:pt x="0" y="1587500"/>
                </a:moveTo>
                <a:cubicBezTo>
                  <a:pt x="772583" y="1453091"/>
                  <a:pt x="1545167" y="1318683"/>
                  <a:pt x="1739900" y="1054100"/>
                </a:cubicBezTo>
                <a:cubicBezTo>
                  <a:pt x="1934633" y="789517"/>
                  <a:pt x="1551516" y="394758"/>
                  <a:pt x="1168400" y="0"/>
                </a:cubicBezTo>
              </a:path>
            </a:pathLst>
          </a:custGeom>
          <a:noFill/>
          <a:ln w="31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D8A227-F8C1-4AF8-A5E0-A6195B43DDF2}"/>
              </a:ext>
            </a:extLst>
          </p:cNvPr>
          <p:cNvGrpSpPr/>
          <p:nvPr/>
        </p:nvGrpSpPr>
        <p:grpSpPr>
          <a:xfrm>
            <a:off x="9047763" y="1203252"/>
            <a:ext cx="717954" cy="1340089"/>
            <a:chOff x="9047763" y="1203252"/>
            <a:chExt cx="1050106" cy="2487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E1523C-295D-44A4-B2ED-0F280468DD87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64BFD3-0196-48AA-9AD0-DED61663C99B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3A35CD-AAF5-4CE3-A2C0-AB6262B1A103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7657C-A496-4CE7-B614-0032B6B61D9C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06449F-1C1B-4301-8615-27EB8F3B13AB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32D66B8-DEFB-4605-A1C7-109F59907DDF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908BA46-B050-4332-886D-F3DE59E4FD99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67560A1-E1B4-4EBD-AB97-B3BD9511ACCA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8DC4FE-31AE-4D97-BF9F-A74537250F18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28890A2-A58F-4A34-85F5-9FCB26A1887F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37AF74-1BA1-4149-955C-835439A6542C}"/>
              </a:ext>
            </a:extLst>
          </p:cNvPr>
          <p:cNvGrpSpPr/>
          <p:nvPr/>
        </p:nvGrpSpPr>
        <p:grpSpPr>
          <a:xfrm>
            <a:off x="10020011" y="1203252"/>
            <a:ext cx="717954" cy="1340089"/>
            <a:chOff x="9047763" y="1203252"/>
            <a:chExt cx="1050106" cy="24876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7AF8CB5-481E-4F94-AED9-DADF8167D1A4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89D710-8B71-4E35-852A-40B614282BDF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8AB70F-A56B-436D-835D-C6FED47B82D6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0C7554-E099-4A51-A991-A37FBBCCC036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0535A4C-2864-4AF5-B8E3-EDBC8A7A7F07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1A333C-7B17-42E3-8A6A-8FEC28FEE63D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5E1B293-85EF-4793-A28D-CB7E3B977E4A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9A94CF-7CA4-448F-8CE8-11496E969460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FF09077-4E31-43A4-823F-2F17B11129EE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BAA336-7C47-45A4-BD87-9170D4E1CA39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198ECB-6919-475F-9AFE-502E893EDEC0}"/>
              </a:ext>
            </a:extLst>
          </p:cNvPr>
          <p:cNvGrpSpPr/>
          <p:nvPr/>
        </p:nvGrpSpPr>
        <p:grpSpPr>
          <a:xfrm>
            <a:off x="11014826" y="1203252"/>
            <a:ext cx="717954" cy="1340089"/>
            <a:chOff x="9047763" y="1203252"/>
            <a:chExt cx="1050106" cy="2487616"/>
          </a:xfrm>
          <a:solidFill>
            <a:srgbClr val="FFE3CF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1BD75F-9EFA-454A-A97F-C5299D734141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0B1090-61A5-4F05-A286-3CF6279D4E49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80088B7-E2B1-45BB-848F-F24B16755751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79286A-EC8F-40F5-8706-E5814965F655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DD55050-0513-45C6-9667-F502D822BB81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98C1663-A197-4D9D-ADEC-1978C7EF547D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4163DE-74D7-43B9-BEE7-EA8D56EDF9D2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D58547B-8F08-42C4-9409-9A34579068B9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76DDD8-1538-44A8-8C1B-C1B28E1678A6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693EF1-84CA-4E85-ABA3-B2ED3BAA28DD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A00893-9157-4D50-A7E4-5F92A9EFF373}"/>
              </a:ext>
            </a:extLst>
          </p:cNvPr>
          <p:cNvCxnSpPr>
            <a:cxnSpLocks/>
          </p:cNvCxnSpPr>
          <p:nvPr/>
        </p:nvCxnSpPr>
        <p:spPr>
          <a:xfrm>
            <a:off x="8497238" y="792076"/>
            <a:ext cx="590551" cy="2370672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C2F4CFD-68F2-4C9E-AF2B-C1541E205524}"/>
              </a:ext>
            </a:extLst>
          </p:cNvPr>
          <p:cNvSpPr txBox="1"/>
          <p:nvPr/>
        </p:nvSpPr>
        <p:spPr>
          <a:xfrm>
            <a:off x="9214045" y="712426"/>
            <a:ext cx="24551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Leave One Batch Out Cross Validation</a:t>
            </a:r>
          </a:p>
          <a:p>
            <a:r>
              <a:rPr lang="en-US" sz="1600" dirty="0">
                <a:solidFill>
                  <a:prstClr val="black"/>
                </a:solidFill>
              </a:rPr>
              <a:t>LOBOCV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9AA662B-CA78-4154-90D9-EC813ABE69C2}"/>
              </a:ext>
            </a:extLst>
          </p:cNvPr>
          <p:cNvSpPr/>
          <p:nvPr/>
        </p:nvSpPr>
        <p:spPr>
          <a:xfrm>
            <a:off x="9703398" y="2646381"/>
            <a:ext cx="1312433" cy="345286"/>
          </a:xfrm>
          <a:custGeom>
            <a:avLst/>
            <a:gdLst>
              <a:gd name="connsiteX0" fmla="*/ 0 w 1312433"/>
              <a:gd name="connsiteY0" fmla="*/ 0 h 345286"/>
              <a:gd name="connsiteX1" fmla="*/ 634701 w 1312433"/>
              <a:gd name="connsiteY1" fmla="*/ 344245 h 345286"/>
              <a:gd name="connsiteX2" fmla="*/ 1312433 w 1312433"/>
              <a:gd name="connsiteY2" fmla="*/ 86061 h 3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433" h="345286">
                <a:moveTo>
                  <a:pt x="0" y="0"/>
                </a:moveTo>
                <a:cubicBezTo>
                  <a:pt x="207981" y="164951"/>
                  <a:pt x="415962" y="329902"/>
                  <a:pt x="634701" y="344245"/>
                </a:cubicBezTo>
                <a:cubicBezTo>
                  <a:pt x="853440" y="358588"/>
                  <a:pt x="1082936" y="222324"/>
                  <a:pt x="1312433" y="8606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3A1429-E6E8-4A1E-95C6-495BE5CF1446}"/>
              </a:ext>
            </a:extLst>
          </p:cNvPr>
          <p:cNvGrpSpPr/>
          <p:nvPr/>
        </p:nvGrpSpPr>
        <p:grpSpPr>
          <a:xfrm>
            <a:off x="2673931" y="1572066"/>
            <a:ext cx="2071169" cy="1034472"/>
            <a:chOff x="-101919" y="4410229"/>
            <a:chExt cx="1639384" cy="1034472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155BFC2-4BED-46EA-8420-F69138B3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3D93E0-1FE0-4CC5-9031-04902A00C80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99BDC3D-1743-4FF8-881A-B159287B9918}"/>
              </a:ext>
            </a:extLst>
          </p:cNvPr>
          <p:cNvGrpSpPr/>
          <p:nvPr/>
        </p:nvGrpSpPr>
        <p:grpSpPr>
          <a:xfrm>
            <a:off x="840557" y="1473200"/>
            <a:ext cx="1555764" cy="1133338"/>
            <a:chOff x="729873" y="2364935"/>
            <a:chExt cx="1555764" cy="113333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B7873F-F45A-483E-A40C-0E3D4934C9B2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3A22399-2779-4C0F-B572-F66A404B58AA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D73931B6-D7B3-4295-8B41-0B46A4F7D879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337BA30B-7EC1-41F8-BFFB-05D6C6B542D1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6B892A7-90D0-4007-B392-65D330595645}"/>
              </a:ext>
            </a:extLst>
          </p:cNvPr>
          <p:cNvSpPr txBox="1"/>
          <p:nvPr/>
        </p:nvSpPr>
        <p:spPr>
          <a:xfrm>
            <a:off x="6147988" y="792076"/>
            <a:ext cx="24551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10-fold cross validation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3. Carotenoids are resonance enhanced with 532 nm, not 785 nm</a:t>
            </a:r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40840" y="894606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DFCC23-EEFA-4923-B7EE-BC8C7BECE173}"/>
              </a:ext>
            </a:extLst>
          </p:cNvPr>
          <p:cNvGrpSpPr/>
          <p:nvPr/>
        </p:nvGrpSpPr>
        <p:grpSpPr>
          <a:xfrm>
            <a:off x="260198" y="1090112"/>
            <a:ext cx="1093341" cy="820379"/>
            <a:chOff x="2911129" y="586829"/>
            <a:chExt cx="1093341" cy="82037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FF9887-82C6-4E4D-9776-C7B218FC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129" y="675688"/>
              <a:ext cx="1034741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927FA1-6638-4F19-AA22-1E96DC5A1252}"/>
                </a:ext>
              </a:extLst>
            </p:cNvPr>
            <p:cNvSpPr txBox="1"/>
            <p:nvPr/>
          </p:nvSpPr>
          <p:spPr>
            <a:xfrm>
              <a:off x="3209129" y="586829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381000" y="3658472"/>
            <a:ext cx="6209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538381-A31D-4156-BFF4-54405A750FF6}"/>
              </a:ext>
            </a:extLst>
          </p:cNvPr>
          <p:cNvSpPr/>
          <p:nvPr/>
        </p:nvSpPr>
        <p:spPr>
          <a:xfrm>
            <a:off x="83457" y="787400"/>
            <a:ext cx="6634843" cy="4051300"/>
          </a:xfrm>
          <a:prstGeom prst="roundRect">
            <a:avLst>
              <a:gd name="adj" fmla="val 1106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6F573-2D08-4A94-B2C8-60CA1F8DC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29"/>
          <a:stretch/>
        </p:blipFill>
        <p:spPr>
          <a:xfrm>
            <a:off x="6895040" y="1178970"/>
            <a:ext cx="4858387" cy="4051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42047-50D0-4A76-8F5D-D63573EE3D39}"/>
              </a:ext>
            </a:extLst>
          </p:cNvPr>
          <p:cNvSpPr txBox="1"/>
          <p:nvPr/>
        </p:nvSpPr>
        <p:spPr>
          <a:xfrm>
            <a:off x="9324233" y="2277184"/>
            <a:ext cx="222495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72975C-99B8-4B65-953F-26AA98F7C44A}"/>
                  </a:ext>
                </a:extLst>
              </p:cNvPr>
              <p:cNvSpPr/>
              <p:nvPr/>
            </p:nvSpPr>
            <p:spPr>
              <a:xfrm>
                <a:off x="882187" y="5197977"/>
                <a:ext cx="3133614" cy="1324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72975C-99B8-4B65-953F-26AA98F7C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87" y="5197977"/>
                <a:ext cx="3133614" cy="1324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C3FC8C6-6500-4802-8D13-F2675CE92293}"/>
              </a:ext>
            </a:extLst>
          </p:cNvPr>
          <p:cNvSpPr/>
          <p:nvPr/>
        </p:nvSpPr>
        <p:spPr>
          <a:xfrm>
            <a:off x="4015801" y="5929311"/>
            <a:ext cx="6537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“…when the </a:t>
            </a:r>
            <a:r>
              <a:rPr lang="en-US" sz="2000" b="1" dirty="0">
                <a:solidFill>
                  <a:schemeClr val="accent6"/>
                </a:solidFill>
              </a:rPr>
              <a:t>pump wavelength </a:t>
            </a:r>
            <a:r>
              <a:rPr lang="en-US" sz="2000" dirty="0">
                <a:solidFill>
                  <a:srgbClr val="000000"/>
                </a:solidFill>
              </a:rPr>
              <a:t>is near to, or at, the </a:t>
            </a:r>
            <a:r>
              <a:rPr lang="en-US" sz="2000" b="1" dirty="0">
                <a:solidFill>
                  <a:schemeClr val="accent3"/>
                </a:solidFill>
              </a:rPr>
              <a:t>absorption maximum</a:t>
            </a:r>
            <a:r>
              <a:rPr lang="en-US" sz="2000" dirty="0">
                <a:solidFill>
                  <a:srgbClr val="000000"/>
                </a:solidFill>
              </a:rPr>
              <a:t>, the </a:t>
            </a:r>
            <a:r>
              <a:rPr lang="en-US" sz="2000" b="1" dirty="0">
                <a:solidFill>
                  <a:schemeClr val="accent5"/>
                </a:solidFill>
              </a:rPr>
              <a:t>Raman cross-section</a:t>
            </a:r>
            <a:r>
              <a:rPr lang="en-US" sz="2000" dirty="0">
                <a:solidFill>
                  <a:srgbClr val="000000"/>
                </a:solidFill>
              </a:rPr>
              <a:t> increases…”</a:t>
            </a:r>
            <a:endParaRPr 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45C7A2-73FA-4DF1-A041-55DDB8EC942A}"/>
              </a:ext>
            </a:extLst>
          </p:cNvPr>
          <p:cNvSpPr/>
          <p:nvPr/>
        </p:nvSpPr>
        <p:spPr>
          <a:xfrm>
            <a:off x="4635500" y="4971378"/>
            <a:ext cx="3111500" cy="800239"/>
          </a:xfrm>
          <a:custGeom>
            <a:avLst/>
            <a:gdLst>
              <a:gd name="connsiteX0" fmla="*/ 0 w 3111500"/>
              <a:gd name="connsiteY0" fmla="*/ 0 h 800239"/>
              <a:gd name="connsiteX1" fmla="*/ 1536700 w 3111500"/>
              <a:gd name="connsiteY1" fmla="*/ 800100 h 800239"/>
              <a:gd name="connsiteX2" fmla="*/ 3111500 w 3111500"/>
              <a:gd name="connsiteY2" fmla="*/ 50800 h 8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1500" h="800239">
                <a:moveTo>
                  <a:pt x="0" y="0"/>
                </a:moveTo>
                <a:cubicBezTo>
                  <a:pt x="509058" y="395816"/>
                  <a:pt x="1018117" y="791633"/>
                  <a:pt x="1536700" y="800100"/>
                </a:cubicBezTo>
                <a:cubicBezTo>
                  <a:pt x="2055283" y="808567"/>
                  <a:pt x="2583391" y="429683"/>
                  <a:pt x="3111500" y="5080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Irritant">
            <a:extLst>
              <a:ext uri="{FF2B5EF4-FFF2-40B4-BE49-F238E27FC236}">
                <a16:creationId xmlns:a16="http://schemas.microsoft.com/office/drawing/2014/main" id="{7BBC6463-B21E-4ADA-A283-52FE2BED0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1200" y="4773784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E433F6-C21C-4813-A47D-712B59BA0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17697"/>
            <a:ext cx="1749704" cy="1322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ACEC7-0E9D-47B8-A94F-B1DAA24260FA}"/>
              </a:ext>
            </a:extLst>
          </p:cNvPr>
          <p:cNvSpPr txBox="1"/>
          <p:nvPr/>
        </p:nvSpPr>
        <p:spPr>
          <a:xfrm>
            <a:off x="7708665" y="853976"/>
            <a:ext cx="4399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34422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3. Carotenoids are resonance enhanced with 532 nm, not 785 nm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6F573-2D08-4A94-B2C8-60CA1F8DC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6895040" y="1178970"/>
            <a:ext cx="4858387" cy="4051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42047-50D0-4A76-8F5D-D63573EE3D39}"/>
              </a:ext>
            </a:extLst>
          </p:cNvPr>
          <p:cNvSpPr txBox="1"/>
          <p:nvPr/>
        </p:nvSpPr>
        <p:spPr>
          <a:xfrm>
            <a:off x="9324233" y="2277184"/>
            <a:ext cx="222495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65589-6380-4AAC-A888-2958B6B3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38" y="772682"/>
            <a:ext cx="3670743" cy="43107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645E40-BD99-40F0-9C13-388C5E5AACFD}"/>
              </a:ext>
            </a:extLst>
          </p:cNvPr>
          <p:cNvGrpSpPr/>
          <p:nvPr/>
        </p:nvGrpSpPr>
        <p:grpSpPr>
          <a:xfrm>
            <a:off x="933001" y="1178970"/>
            <a:ext cx="1439848" cy="1209690"/>
            <a:chOff x="3576014" y="4255286"/>
            <a:chExt cx="1439848" cy="12096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8EA4EC-7EDB-4C89-AB80-EDDB449AAAB7}"/>
                </a:ext>
              </a:extLst>
            </p:cNvPr>
            <p:cNvGrpSpPr/>
            <p:nvPr/>
          </p:nvGrpSpPr>
          <p:grpSpPr>
            <a:xfrm>
              <a:off x="3576014" y="4365045"/>
              <a:ext cx="1432044" cy="1099931"/>
              <a:chOff x="2878820" y="515288"/>
              <a:chExt cx="550887" cy="42312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BBBC751-EB46-42C0-B90B-0878C4219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CC161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4D110E0-3FB0-4A4A-8FD4-AC26A1F3FE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FF5E28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B9D4023-B3F4-4F65-B6C0-C10E376D40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FFA63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AB17A70-DEAE-42F8-AA83-21FCEDFB81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E4594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10F14B-E9AE-462E-98D2-5893656566FD}"/>
                </a:ext>
              </a:extLst>
            </p:cNvPr>
            <p:cNvSpPr txBox="1"/>
            <p:nvPr/>
          </p:nvSpPr>
          <p:spPr>
            <a:xfrm>
              <a:off x="3998644" y="4255286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EF24DD-7BF7-49DF-AB41-25163FE43C08}"/>
              </a:ext>
            </a:extLst>
          </p:cNvPr>
          <p:cNvGrpSpPr/>
          <p:nvPr/>
        </p:nvGrpSpPr>
        <p:grpSpPr>
          <a:xfrm>
            <a:off x="853539" y="3490800"/>
            <a:ext cx="1757619" cy="1099931"/>
            <a:chOff x="853680" y="2356491"/>
            <a:chExt cx="1757619" cy="10999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DBABE1-DBC3-4696-8EC2-9DDDFF57C691}"/>
                </a:ext>
              </a:extLst>
            </p:cNvPr>
            <p:cNvGrpSpPr/>
            <p:nvPr/>
          </p:nvGrpSpPr>
          <p:grpSpPr>
            <a:xfrm>
              <a:off x="853680" y="2356491"/>
              <a:ext cx="1432044" cy="1099931"/>
              <a:chOff x="2878820" y="515288"/>
              <a:chExt cx="550887" cy="42312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ECECDAA-A591-483C-8510-BCA6C7944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F571BCA-1D15-4642-B943-3D6F377CA9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00AB8A-A1E5-44B5-A2BB-5E668963F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C35903-C0B5-44D0-9E3D-093EE8F92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93C32B-3D0B-473B-91C4-199D3429451E}"/>
                </a:ext>
              </a:extLst>
            </p:cNvPr>
            <p:cNvSpPr txBox="1"/>
            <p:nvPr/>
          </p:nvSpPr>
          <p:spPr>
            <a:xfrm>
              <a:off x="1594081" y="2424219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31F76B-5FAB-4D01-9AB2-50537AEB892A}"/>
              </a:ext>
            </a:extLst>
          </p:cNvPr>
          <p:cNvSpPr txBox="1"/>
          <p:nvPr/>
        </p:nvSpPr>
        <p:spPr>
          <a:xfrm>
            <a:off x="1696122" y="5316692"/>
            <a:ext cx="43998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S.4 The pure carotenoids look the same with both wavelengths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288177-0499-40E2-9F81-3F9B65E0B6B6}"/>
              </a:ext>
            </a:extLst>
          </p:cNvPr>
          <p:cNvSpPr txBox="1"/>
          <p:nvPr/>
        </p:nvSpPr>
        <p:spPr>
          <a:xfrm>
            <a:off x="7708665" y="853976"/>
            <a:ext cx="4399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6644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study: Research questions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329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D4E87E9-0E08-4C75-990C-6847271E8BF1}"/>
              </a:ext>
            </a:extLst>
          </p:cNvPr>
          <p:cNvGrpSpPr/>
          <p:nvPr/>
        </p:nvGrpSpPr>
        <p:grpSpPr>
          <a:xfrm>
            <a:off x="6501945" y="767983"/>
            <a:ext cx="5369492" cy="3704415"/>
            <a:chOff x="6501945" y="767983"/>
            <a:chExt cx="5369492" cy="37044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520B32-E3BF-4CDE-AE70-6B914C51E328}"/>
                </a:ext>
              </a:extLst>
            </p:cNvPr>
            <p:cNvGrpSpPr/>
            <p:nvPr/>
          </p:nvGrpSpPr>
          <p:grpSpPr>
            <a:xfrm>
              <a:off x="6501945" y="767983"/>
              <a:ext cx="5369492" cy="3633073"/>
              <a:chOff x="7287689" y="1260205"/>
              <a:chExt cx="4478151" cy="2930653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1442EF64-4ECE-478A-83B8-07E25503D8F9}"/>
                  </a:ext>
                </a:extLst>
              </p:cNvPr>
              <p:cNvGrpSpPr/>
              <p:nvPr/>
            </p:nvGrpSpPr>
            <p:grpSpPr>
              <a:xfrm>
                <a:off x="7287689" y="1293441"/>
                <a:ext cx="4478151" cy="2897417"/>
                <a:chOff x="7071037" y="1369977"/>
                <a:chExt cx="4478151" cy="2897417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7295325-F057-4F07-83A0-0E0EE7777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71037" y="1369977"/>
                  <a:ext cx="4478151" cy="2897417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5F61919-5B00-4A80-90CA-34DA1A385303}"/>
                    </a:ext>
                  </a:extLst>
                </p:cNvPr>
                <p:cNvSpPr/>
                <p:nvPr/>
              </p:nvSpPr>
              <p:spPr>
                <a:xfrm>
                  <a:off x="7810500" y="1676400"/>
                  <a:ext cx="236089" cy="2287224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23922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436129B-FB41-4BD0-BE9E-2BC53A85D9CB}"/>
                    </a:ext>
                  </a:extLst>
                </p:cNvPr>
                <p:cNvSpPr/>
                <p:nvPr/>
              </p:nvSpPr>
              <p:spPr>
                <a:xfrm>
                  <a:off x="9357737" y="1676400"/>
                  <a:ext cx="236089" cy="224227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23922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F8E531-D767-4087-A874-7A873E4DEE93}"/>
                    </a:ext>
                  </a:extLst>
                </p:cNvPr>
                <p:cNvSpPr txBox="1"/>
                <p:nvPr/>
              </p:nvSpPr>
              <p:spPr>
                <a:xfrm>
                  <a:off x="7410520" y="4021173"/>
                  <a:ext cx="4138668" cy="1986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endParaRPr lang="en-US" sz="1600" dirty="0">
                    <a:solidFill>
                      <a:prstClr val="black"/>
                    </a:solidFill>
                  </a:endParaRPr>
                </a:p>
              </p:txBody>
            </p:sp>
          </p:grpSp>
          <p:pic>
            <p:nvPicPr>
              <p:cNvPr id="7170" name="Picture 2" descr="Porphyrin - Wikipedia">
                <a:extLst>
                  <a:ext uri="{FF2B5EF4-FFF2-40B4-BE49-F238E27FC236}">
                    <a16:creationId xmlns:a16="http://schemas.microsoft.com/office/drawing/2014/main" id="{767D6314-0549-47F1-8847-D7655B5AD3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761" b="51351"/>
              <a:stretch/>
            </p:blipFill>
            <p:spPr bwMode="auto">
              <a:xfrm>
                <a:off x="8490656" y="1787294"/>
                <a:ext cx="856317" cy="105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6B6552-582D-432D-BD10-9D95FD541802}"/>
                  </a:ext>
                </a:extLst>
              </p:cNvPr>
              <p:cNvSpPr txBox="1"/>
              <p:nvPr/>
            </p:nvSpPr>
            <p:spPr>
              <a:xfrm>
                <a:off x="7871267" y="1260205"/>
                <a:ext cx="2431533" cy="19861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</a:rPr>
                  <a:t>Spectra of pure porphyrins</a:t>
                </a: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F0406E-B049-4165-A040-9CC4F8566F5D}"/>
                </a:ext>
              </a:extLst>
            </p:cNvPr>
            <p:cNvSpPr/>
            <p:nvPr/>
          </p:nvSpPr>
          <p:spPr>
            <a:xfrm>
              <a:off x="6762750" y="4185192"/>
              <a:ext cx="430367" cy="2872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4. Porphyrins have 4 peaks, they only discuss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621953"/>
            <a:ext cx="51237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r>
              <a:rPr lang="en-US" sz="2000" dirty="0">
                <a:solidFill>
                  <a:srgbClr val="000000"/>
                </a:solidFill>
              </a:rPr>
              <a:t>”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6B0E1-4F1C-4DC8-A8E4-424C1E7FD09C}"/>
              </a:ext>
            </a:extLst>
          </p:cNvPr>
          <p:cNvSpPr txBox="1"/>
          <p:nvPr/>
        </p:nvSpPr>
        <p:spPr>
          <a:xfrm>
            <a:off x="7249421" y="4472398"/>
            <a:ext cx="46162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If the source is indeed porphyrins, then where are the peaks at ~1300 and ~1580?</a:t>
            </a:r>
          </a:p>
          <a:p>
            <a:r>
              <a:rPr lang="en-US" sz="2000" dirty="0">
                <a:solidFill>
                  <a:prstClr val="black"/>
                </a:solidFill>
              </a:rPr>
              <a:t>Why are they smaller that 750?</a:t>
            </a:r>
          </a:p>
        </p:txBody>
      </p:sp>
      <p:pic>
        <p:nvPicPr>
          <p:cNvPr id="12" name="Graphic 11" descr="Exclamation mark">
            <a:extLst>
              <a:ext uri="{FF2B5EF4-FFF2-40B4-BE49-F238E27FC236}">
                <a16:creationId xmlns:a16="http://schemas.microsoft.com/office/drawing/2014/main" id="{931568FA-C493-40C7-928A-66643BC4B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8717" y="440105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5DE913-F288-4E90-88D2-AC547B3F410D}"/>
              </a:ext>
            </a:extLst>
          </p:cNvPr>
          <p:cNvSpPr txBox="1"/>
          <p:nvPr/>
        </p:nvSpPr>
        <p:spPr>
          <a:xfrm>
            <a:off x="7361818" y="5682934"/>
            <a:ext cx="429976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Idea: maybe background correction is wrong?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1ABF2A-15C2-4D64-8675-05C12B7E7F1B}"/>
              </a:ext>
            </a:extLst>
          </p:cNvPr>
          <p:cNvGrpSpPr/>
          <p:nvPr/>
        </p:nvGrpSpPr>
        <p:grpSpPr>
          <a:xfrm>
            <a:off x="459835" y="792880"/>
            <a:ext cx="5838583" cy="3661691"/>
            <a:chOff x="1615043" y="1170330"/>
            <a:chExt cx="5041900" cy="2953239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7E533BC2-1A04-4F7D-A3BC-C1795B537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30" t="48531"/>
            <a:stretch/>
          </p:blipFill>
          <p:spPr bwMode="auto">
            <a:xfrm>
              <a:off x="1615043" y="1375763"/>
              <a:ext cx="5041900" cy="2747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CDBBF1-1AB7-4C73-BEF8-DC2C85FFAA33}"/>
                </a:ext>
              </a:extLst>
            </p:cNvPr>
            <p:cNvSpPr txBox="1"/>
            <p:nvPr/>
          </p:nvSpPr>
          <p:spPr>
            <a:xfrm>
              <a:off x="2070909" y="1170330"/>
              <a:ext cx="24315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</a:rPr>
                <a:t>Spectra of </a:t>
              </a:r>
              <a:r>
                <a:rPr lang="en-US" sz="1600" b="1" i="1" dirty="0">
                  <a:solidFill>
                    <a:prstClr val="black"/>
                  </a:solidFill>
                </a:rPr>
                <a:t>P. aeruginosa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00008D-F633-4D03-8BDA-572A176EF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4936" y="1501867"/>
            <a:ext cx="1604190" cy="85970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E28F4A-D782-436A-8C56-309DF9EECD40}"/>
              </a:ext>
            </a:extLst>
          </p:cNvPr>
          <p:cNvCxnSpPr/>
          <p:nvPr/>
        </p:nvCxnSpPr>
        <p:spPr>
          <a:xfrm>
            <a:off x="4326704" y="2463769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550500-33B1-462F-952E-AEC09AF49BE7}"/>
              </a:ext>
            </a:extLst>
          </p:cNvPr>
          <p:cNvCxnSpPr/>
          <p:nvPr/>
        </p:nvCxnSpPr>
        <p:spPr>
          <a:xfrm>
            <a:off x="5845754" y="2361571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DF869F-6868-4EB3-96C7-D18D6F1C76B9}"/>
              </a:ext>
            </a:extLst>
          </p:cNvPr>
          <p:cNvCxnSpPr/>
          <p:nvPr/>
        </p:nvCxnSpPr>
        <p:spPr>
          <a:xfrm>
            <a:off x="10164155" y="1487687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EF0B92-7138-49E7-9E4E-1CC2F5A348C6}"/>
              </a:ext>
            </a:extLst>
          </p:cNvPr>
          <p:cNvCxnSpPr/>
          <p:nvPr/>
        </p:nvCxnSpPr>
        <p:spPr>
          <a:xfrm>
            <a:off x="11259229" y="1795293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0865-7E03-4247-AD13-25723340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Some more small things…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937D-0365-472D-A25B-8C82E1045BD9}"/>
              </a:ext>
            </a:extLst>
          </p:cNvPr>
          <p:cNvSpPr txBox="1"/>
          <p:nvPr/>
        </p:nvSpPr>
        <p:spPr>
          <a:xfrm>
            <a:off x="505609" y="1011219"/>
            <a:ext cx="8982636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standard deviations are shown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spectral resolution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laser intensity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Wavenumber calibration is not clear (to me)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Their background peak (from the quartz slide) is very different across measurements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They made mistakes in the supplementary figure descriptions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Their conclusion: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They claim this method can be used to detect </a:t>
            </a:r>
            <a:r>
              <a:rPr lang="en-US" sz="2400" b="1" dirty="0">
                <a:solidFill>
                  <a:prstClr val="black"/>
                </a:solidFill>
              </a:rPr>
              <a:t>antibiotic resistance</a:t>
            </a:r>
            <a:r>
              <a:rPr lang="en-US" sz="2400" dirty="0">
                <a:solidFill>
                  <a:prstClr val="black"/>
                </a:solidFill>
              </a:rPr>
              <a:t>, from a single strain being differentiated, and that strain is the only one without carotenes (You can differentiate it with your eyes!!!)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59385-5B04-4977-81D4-688F668B3BA9}"/>
              </a:ext>
            </a:extLst>
          </p:cNvPr>
          <p:cNvSpPr txBox="1"/>
          <p:nvPr/>
        </p:nvSpPr>
        <p:spPr>
          <a:xfrm>
            <a:off x="825500" y="5426817"/>
            <a:ext cx="6072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Overall: very problematic paper</a:t>
            </a:r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5DC132C7-ED31-4D1C-BE21-580344B2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28"/>
          <a:stretch/>
        </p:blipFill>
        <p:spPr bwMode="auto">
          <a:xfrm>
            <a:off x="7729696" y="5111460"/>
            <a:ext cx="4249392" cy="14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EE05FB-61DF-46C3-BEE0-B5857268D718}"/>
              </a:ext>
            </a:extLst>
          </p:cNvPr>
          <p:cNvCxnSpPr>
            <a:cxnSpLocks/>
          </p:cNvCxnSpPr>
          <p:nvPr/>
        </p:nvCxnSpPr>
        <p:spPr>
          <a:xfrm flipH="1">
            <a:off x="11709401" y="5846780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3ACF-3231-4680-BA71-F711D8F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 numbers don’t add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3BCE2-C094-451F-AC9D-FA887D55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40" y="1257300"/>
            <a:ext cx="8664160" cy="473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25DB7-E8B7-4A65-A466-2D454FD0EC2C}"/>
              </a:ext>
            </a:extLst>
          </p:cNvPr>
          <p:cNvSpPr txBox="1"/>
          <p:nvPr/>
        </p:nvSpPr>
        <p:spPr>
          <a:xfrm>
            <a:off x="169531" y="1592531"/>
            <a:ext cx="364755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In </a:t>
            </a:r>
            <a:r>
              <a:rPr lang="en-US" sz="1600" b="1" dirty="0">
                <a:solidFill>
                  <a:prstClr val="black"/>
                </a:solidFill>
              </a:rPr>
              <a:t>figure S9 </a:t>
            </a:r>
            <a:r>
              <a:rPr lang="en-US" sz="1600" dirty="0">
                <a:solidFill>
                  <a:prstClr val="black"/>
                </a:solidFill>
              </a:rPr>
              <a:t>they give a confusion matrix for classification with PCA-SVM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Assuming each strain has 30 spectra, it is not possible to have 5.56% misclassified (not a valid division of 30)</a:t>
            </a:r>
          </a:p>
          <a:p>
            <a:r>
              <a:rPr lang="en-US" sz="1600" dirty="0">
                <a:solidFill>
                  <a:prstClr val="black"/>
                </a:solidFill>
              </a:rPr>
              <a:t>Same for: 1.67, 4.76, 3.7, 2.78, 6.25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Each misclassification in 30 samples = 1/30 = 0.0333 = 3.33%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Same issue in figures S12 (which reproduces Fig 5 in numbers), S13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32FA5-2AC4-4F81-A62C-A9DAEB88247F}"/>
              </a:ext>
            </a:extLst>
          </p:cNvPr>
          <p:cNvSpPr/>
          <p:nvPr/>
        </p:nvSpPr>
        <p:spPr>
          <a:xfrm>
            <a:off x="4267200" y="2009775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45B86-8C03-4558-B23B-6B6F0CA6549E}"/>
              </a:ext>
            </a:extLst>
          </p:cNvPr>
          <p:cNvSpPr/>
          <p:nvPr/>
        </p:nvSpPr>
        <p:spPr>
          <a:xfrm>
            <a:off x="4267200" y="293650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C3413F-83F3-45A7-B4AE-C29FB0140BF2}"/>
              </a:ext>
            </a:extLst>
          </p:cNvPr>
          <p:cNvSpPr/>
          <p:nvPr/>
        </p:nvSpPr>
        <p:spPr>
          <a:xfrm>
            <a:off x="6391275" y="4317634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8A5C7-1304-45EA-8D17-DCA1CD244C34}"/>
              </a:ext>
            </a:extLst>
          </p:cNvPr>
          <p:cNvSpPr/>
          <p:nvPr/>
        </p:nvSpPr>
        <p:spPr>
          <a:xfrm>
            <a:off x="8374913" y="2009775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16C5D-113C-4FBB-B399-C2D0798C4ECC}"/>
              </a:ext>
            </a:extLst>
          </p:cNvPr>
          <p:cNvSpPr/>
          <p:nvPr/>
        </p:nvSpPr>
        <p:spPr>
          <a:xfrm>
            <a:off x="8367826" y="2476500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1D097-6D74-4A43-A74D-A5B7DD87B495}"/>
              </a:ext>
            </a:extLst>
          </p:cNvPr>
          <p:cNvSpPr/>
          <p:nvPr/>
        </p:nvSpPr>
        <p:spPr>
          <a:xfrm>
            <a:off x="8789364" y="2456403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ED89A9-ADBD-45D9-ABAE-DF14423F348D}"/>
              </a:ext>
            </a:extLst>
          </p:cNvPr>
          <p:cNvSpPr/>
          <p:nvPr/>
        </p:nvSpPr>
        <p:spPr>
          <a:xfrm>
            <a:off x="9646614" y="1798131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D306B-674B-4BDF-A6D3-95C136D817AF}"/>
              </a:ext>
            </a:extLst>
          </p:cNvPr>
          <p:cNvSpPr/>
          <p:nvPr/>
        </p:nvSpPr>
        <p:spPr>
          <a:xfrm>
            <a:off x="7189164" y="4969956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BF1D5-2E13-4F46-BA12-CE797AC615EC}"/>
              </a:ext>
            </a:extLst>
          </p:cNvPr>
          <p:cNvSpPr/>
          <p:nvPr/>
        </p:nvSpPr>
        <p:spPr>
          <a:xfrm>
            <a:off x="6391275" y="5408106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94CAE4-C614-4690-B0A8-E46DB47B1618}"/>
              </a:ext>
            </a:extLst>
          </p:cNvPr>
          <p:cNvSpPr/>
          <p:nvPr/>
        </p:nvSpPr>
        <p:spPr>
          <a:xfrm>
            <a:off x="7224713" y="408477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7CAD7-EA8F-4C6C-AC79-9809D1231A6A}"/>
              </a:ext>
            </a:extLst>
          </p:cNvPr>
          <p:cNvSpPr/>
          <p:nvPr/>
        </p:nvSpPr>
        <p:spPr>
          <a:xfrm>
            <a:off x="10960950" y="299365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3ACF-3231-4680-BA71-F711D8F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 numbers don’t add up II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EDD86-EF72-4287-AC19-CAC40B9DCF09}"/>
              </a:ext>
            </a:extLst>
          </p:cNvPr>
          <p:cNvSpPr txBox="1"/>
          <p:nvPr/>
        </p:nvSpPr>
        <p:spPr>
          <a:xfrm>
            <a:off x="426160" y="923925"/>
            <a:ext cx="675994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The entire dataset included: </a:t>
            </a:r>
            <a:r>
              <a:rPr lang="en-US" sz="2000" b="1" dirty="0">
                <a:solidFill>
                  <a:prstClr val="black"/>
                </a:solidFill>
              </a:rPr>
              <a:t>240 Spectra</a:t>
            </a:r>
          </a:p>
          <a:p>
            <a:r>
              <a:rPr lang="en-US" sz="2000" dirty="0">
                <a:solidFill>
                  <a:prstClr val="black"/>
                </a:solidFill>
              </a:rPr>
              <a:t> (quote: “</a:t>
            </a:r>
            <a:r>
              <a:rPr lang="en-US" sz="2000" i="1" dirty="0">
                <a:solidFill>
                  <a:prstClr val="black"/>
                </a:solidFill>
              </a:rPr>
              <a:t>Two-hundred forty spectra were used to train the SVM classified (30 for each strain), and the same number of spectra was used for validation</a:t>
            </a:r>
            <a:r>
              <a:rPr lang="en-US" sz="2000" dirty="0">
                <a:solidFill>
                  <a:prstClr val="black"/>
                </a:solidFill>
              </a:rPr>
              <a:t>”)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For each misclassification, you lose </a:t>
            </a:r>
            <a:r>
              <a:rPr lang="en-US" sz="2000" b="1" dirty="0">
                <a:solidFill>
                  <a:prstClr val="black"/>
                </a:solidFill>
              </a:rPr>
              <a:t>1/240 = 0.4166%</a:t>
            </a:r>
            <a:r>
              <a:rPr lang="en-US" sz="2000" dirty="0">
                <a:solidFill>
                  <a:prstClr val="black"/>
                </a:solidFill>
              </a:rPr>
              <a:t> in accuracy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It is not possible to get 99.75% accuracy: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if 1 spectrum is misclassified you get </a:t>
            </a:r>
            <a:r>
              <a:rPr lang="en-US" sz="2000" b="1" dirty="0">
                <a:solidFill>
                  <a:prstClr val="black"/>
                </a:solidFill>
              </a:rPr>
              <a:t>99.58% </a:t>
            </a:r>
            <a:r>
              <a:rPr lang="en-US" sz="2000" dirty="0">
                <a:solidFill>
                  <a:prstClr val="black"/>
                </a:solidFill>
              </a:rPr>
              <a:t>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Also for 94.4%. Not possible with 240 spectra. You can get: 94.6, 94.2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98.33% is possible, with </a:t>
            </a:r>
            <a:r>
              <a:rPr lang="en-US" sz="2000" b="1" dirty="0">
                <a:solidFill>
                  <a:prstClr val="black"/>
                </a:solidFill>
              </a:rPr>
              <a:t>4/240</a:t>
            </a:r>
            <a:r>
              <a:rPr lang="en-US" sz="2000" dirty="0">
                <a:solidFill>
                  <a:prstClr val="black"/>
                </a:solidFill>
              </a:rPr>
              <a:t> misclassified spectra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057816-1F86-40B6-9745-5499832EB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4253"/>
              </p:ext>
            </p:extLst>
          </p:nvPr>
        </p:nvGraphicFramePr>
        <p:xfrm>
          <a:off x="8018588" y="1523230"/>
          <a:ext cx="3530600" cy="3811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8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67114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4293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940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9407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94071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E35245-769C-4588-B054-D45B238096E3}"/>
              </a:ext>
            </a:extLst>
          </p:cNvPr>
          <p:cNvSpPr txBox="1"/>
          <p:nvPr/>
        </p:nvSpPr>
        <p:spPr>
          <a:xfrm>
            <a:off x="8018588" y="1047246"/>
            <a:ext cx="35305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SVM Classification (strains)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B5E91-767D-4A1E-AC81-70402759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588" y="3692133"/>
            <a:ext cx="962317" cy="821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A170C-996B-453F-BF2E-A28C0FE0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312" y="2955257"/>
            <a:ext cx="917038" cy="74172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7EF1F9-6A89-4B20-A72A-E6A47A02D84A}"/>
              </a:ext>
            </a:extLst>
          </p:cNvPr>
          <p:cNvGrpSpPr/>
          <p:nvPr/>
        </p:nvGrpSpPr>
        <p:grpSpPr>
          <a:xfrm>
            <a:off x="7983301" y="4513451"/>
            <a:ext cx="1793095" cy="821318"/>
            <a:chOff x="7032389" y="4454231"/>
            <a:chExt cx="1793095" cy="8213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8F3D38-834B-49B7-B51B-A08959B7F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63167" y="4454231"/>
              <a:ext cx="962317" cy="8213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F980903-1EE7-49C2-BF39-08767B1E3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2389" y="4533827"/>
              <a:ext cx="917038" cy="741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18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7BBB-45C9-4898-8675-AB0A01D8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takeaways for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DE0B-94D8-4897-AE0B-9024A3E699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10953039" cy="464263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It’s good that we have proper controls</a:t>
            </a:r>
          </a:p>
          <a:p>
            <a:pPr marL="514350" indent="-514350">
              <a:buAutoNum type="arabicPeriod"/>
            </a:pPr>
            <a:r>
              <a:rPr lang="en-US" dirty="0"/>
              <a:t>Check your background subtraction methods</a:t>
            </a:r>
          </a:p>
          <a:p>
            <a:pPr marL="514350" indent="-514350">
              <a:buAutoNum type="arabicPeriod"/>
            </a:pPr>
            <a:r>
              <a:rPr lang="en-US" dirty="0"/>
              <a:t>Double check your classification results, did you lose or gain spectra “out of nowhere”?</a:t>
            </a:r>
          </a:p>
          <a:p>
            <a:pPr marL="514350" indent="-514350">
              <a:buAutoNum type="arabicPeriod"/>
            </a:pPr>
            <a:r>
              <a:rPr lang="en-US" dirty="0"/>
              <a:t>There is information “hiding” in fluorescence, this might be usable</a:t>
            </a:r>
          </a:p>
          <a:p>
            <a:pPr marL="514350" indent="-514350">
              <a:buAutoNum type="arabicPeriod"/>
            </a:pPr>
            <a:r>
              <a:rPr lang="en-US" dirty="0"/>
              <a:t>Read carefully what people did: it’s very easy to write titles and abstracts</a:t>
            </a:r>
          </a:p>
        </p:txBody>
      </p:sp>
    </p:spTree>
    <p:extLst>
      <p:ext uri="{BB962C8B-B14F-4D97-AF65-F5344CB8AC3E}">
        <p14:creationId xmlns:p14="http://schemas.microsoft.com/office/powerpoint/2010/main" val="8474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E144-6399-4044-864A-67F6306E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pic>
        <p:nvPicPr>
          <p:cNvPr id="20482" name="Picture 2" descr="High Quality mine minefield trap cheese mouse Blank Meme Template">
            <a:extLst>
              <a:ext uri="{FF2B5EF4-FFF2-40B4-BE49-F238E27FC236}">
                <a16:creationId xmlns:a16="http://schemas.microsoft.com/office/drawing/2014/main" id="{EF4DDD67-2C53-4D2C-9755-940D323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219200"/>
            <a:ext cx="849085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B025E3-08E5-4BA9-90FB-C6F7C091E9FC}"/>
              </a:ext>
            </a:extLst>
          </p:cNvPr>
          <p:cNvSpPr txBox="1">
            <a:spLocks/>
          </p:cNvSpPr>
          <p:nvPr/>
        </p:nvSpPr>
        <p:spPr>
          <a:xfrm>
            <a:off x="534485" y="5524725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Let’s discuss the issues</a:t>
            </a:r>
          </a:p>
        </p:txBody>
      </p:sp>
    </p:spTree>
    <p:extLst>
      <p:ext uri="{BB962C8B-B14F-4D97-AF65-F5344CB8AC3E}">
        <p14:creationId xmlns:p14="http://schemas.microsoft.com/office/powerpoint/2010/main" val="19626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3B53-8DD3-40DF-9A78-612F348A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80E53-924D-4A13-8565-98763312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13811"/>
            <a:ext cx="6668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714B-4F6B-4CD5-9EFF-73F16D40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6C8A1-7EB7-4E77-8097-96C8491B8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50"/>
          <a:stretch/>
        </p:blipFill>
        <p:spPr>
          <a:xfrm>
            <a:off x="426160" y="1521044"/>
            <a:ext cx="11502802" cy="3815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0A17F8-8BE8-4E77-BF9C-06EB9BF24AA1}"/>
              </a:ext>
            </a:extLst>
          </p:cNvPr>
          <p:cNvSpPr/>
          <p:nvPr/>
        </p:nvSpPr>
        <p:spPr>
          <a:xfrm>
            <a:off x="776503" y="5535568"/>
            <a:ext cx="1710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1244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CDD4-3379-435A-A075-8B17FCB3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DD280-B08B-4518-9B4E-6721E70B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71" y="0"/>
            <a:ext cx="753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59BB-DEBE-4DA6-934E-C0C2AE6E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41A862-94D9-4227-86AF-8F0BB38A8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152890"/>
              </p:ext>
            </p:extLst>
          </p:nvPr>
        </p:nvGraphicFramePr>
        <p:xfrm>
          <a:off x="1142999" y="1131022"/>
          <a:ext cx="3595256" cy="4913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814">
                  <a:extLst>
                    <a:ext uri="{9D8B030D-6E8A-4147-A177-3AD203B41FA5}">
                      <a16:colId xmlns:a16="http://schemas.microsoft.com/office/drawing/2014/main" val="3825772469"/>
                    </a:ext>
                  </a:extLst>
                </a:gridCol>
                <a:gridCol w="898814">
                  <a:extLst>
                    <a:ext uri="{9D8B030D-6E8A-4147-A177-3AD203B41FA5}">
                      <a16:colId xmlns:a16="http://schemas.microsoft.com/office/drawing/2014/main" val="1320865403"/>
                    </a:ext>
                  </a:extLst>
                </a:gridCol>
                <a:gridCol w="898814">
                  <a:extLst>
                    <a:ext uri="{9D8B030D-6E8A-4147-A177-3AD203B41FA5}">
                      <a16:colId xmlns:a16="http://schemas.microsoft.com/office/drawing/2014/main" val="3350332622"/>
                    </a:ext>
                  </a:extLst>
                </a:gridCol>
                <a:gridCol w="898814">
                  <a:extLst>
                    <a:ext uri="{9D8B030D-6E8A-4147-A177-3AD203B41FA5}">
                      <a16:colId xmlns:a16="http://schemas.microsoft.com/office/drawing/2014/main" val="2235364839"/>
                    </a:ext>
                  </a:extLst>
                </a:gridCol>
              </a:tblGrid>
              <a:tr h="406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Total Spectra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5686208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% Correct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% Miss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3939600"/>
                  </a:ext>
                </a:extLst>
              </a:tr>
              <a:tr h="4063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Correctly classified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240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7528668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99.58%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7470561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99.17%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16741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98.75%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1.25%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8484314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98.33%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2452317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97.92%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2.08%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749939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97.50%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2.50%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3580799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97.08%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2.92%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7643548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8479680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96.25%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3.75%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4609545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95.83%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4.17%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025032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95.42%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4.58%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6716716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1821562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94.58%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5.42%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228882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94.17%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5.83%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546145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93.75%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6.25%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793178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1141457"/>
                  </a:ext>
                </a:extLst>
              </a:tr>
              <a:tr h="22452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92.92%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7.08%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601947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2DE63B-4979-460C-B3C2-49EB56D06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69749"/>
              </p:ext>
            </p:extLst>
          </p:nvPr>
        </p:nvGraphicFramePr>
        <p:xfrm>
          <a:off x="5400674" y="1131022"/>
          <a:ext cx="3305176" cy="4884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294">
                  <a:extLst>
                    <a:ext uri="{9D8B030D-6E8A-4147-A177-3AD203B41FA5}">
                      <a16:colId xmlns:a16="http://schemas.microsoft.com/office/drawing/2014/main" val="899166065"/>
                    </a:ext>
                  </a:extLst>
                </a:gridCol>
                <a:gridCol w="826294">
                  <a:extLst>
                    <a:ext uri="{9D8B030D-6E8A-4147-A177-3AD203B41FA5}">
                      <a16:colId xmlns:a16="http://schemas.microsoft.com/office/drawing/2014/main" val="2253566390"/>
                    </a:ext>
                  </a:extLst>
                </a:gridCol>
                <a:gridCol w="826294">
                  <a:extLst>
                    <a:ext uri="{9D8B030D-6E8A-4147-A177-3AD203B41FA5}">
                      <a16:colId xmlns:a16="http://schemas.microsoft.com/office/drawing/2014/main" val="1065958608"/>
                    </a:ext>
                  </a:extLst>
                </a:gridCol>
                <a:gridCol w="826294">
                  <a:extLst>
                    <a:ext uri="{9D8B030D-6E8A-4147-A177-3AD203B41FA5}">
                      <a16:colId xmlns:a16="http://schemas.microsoft.com/office/drawing/2014/main" val="374573185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Total Spectra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49501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% Correct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% Miss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9318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Correctly classified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3218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115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936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018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257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71269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3466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712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7036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2132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3186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0528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6604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8087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75353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50.00%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8964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46.67%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27722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43.33%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56.67%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9704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1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792A-9E63-42ED-BC97-6D8CFB7E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you differentiate between the different </a:t>
            </a:r>
            <a:r>
              <a:rPr lang="en-US" sz="2400" u="sng" dirty="0">
                <a:solidFill>
                  <a:prstClr val="black"/>
                </a:solidFill>
              </a:rPr>
              <a:t>species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94DD95-D71B-44D5-A208-D295398FAC3F}"/>
              </a:ext>
            </a:extLst>
          </p:cNvPr>
          <p:cNvGrpSpPr/>
          <p:nvPr/>
        </p:nvGrpSpPr>
        <p:grpSpPr>
          <a:xfrm>
            <a:off x="176405" y="137382"/>
            <a:ext cx="11917997" cy="6125555"/>
            <a:chOff x="176405" y="556482"/>
            <a:chExt cx="11917997" cy="612555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3.jpeg">
              <a:extLst>
                <a:ext uri="{FF2B5EF4-FFF2-40B4-BE49-F238E27FC236}">
                  <a16:creationId xmlns:a16="http://schemas.microsoft.com/office/drawing/2014/main" id="{33B6A4FA-4C33-4FF6-A553-21DC1D5FE0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407"/>
            <a:stretch/>
          </p:blipFill>
          <p:spPr bwMode="auto">
            <a:xfrm>
              <a:off x="781759" y="1657177"/>
              <a:ext cx="4828466" cy="502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pubs.acs.org/na101/home/literatum/publisher/achs/journals/content/ancham/0/ancham.ahead-of-print/acs.analchem.1c02501/20220103/images/large/ac1c02501_0003.jpeg">
              <a:extLst>
                <a:ext uri="{FF2B5EF4-FFF2-40B4-BE49-F238E27FC236}">
                  <a16:creationId xmlns:a16="http://schemas.microsoft.com/office/drawing/2014/main" id="{AACE91FE-68D1-4B83-A7BD-113679730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15"/>
            <a:stretch/>
          </p:blipFill>
          <p:spPr bwMode="auto">
            <a:xfrm>
              <a:off x="5868383" y="1657177"/>
              <a:ext cx="5038418" cy="495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ABB790-1347-43AD-8A6F-7664A2ED009A}"/>
                </a:ext>
              </a:extLst>
            </p:cNvPr>
            <p:cNvSpPr txBox="1"/>
            <p:nvPr/>
          </p:nvSpPr>
          <p:spPr>
            <a:xfrm>
              <a:off x="1104913" y="1283732"/>
              <a:ext cx="35940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864137-A09C-4A73-9D23-B3F210ACF90C}"/>
                </a:ext>
              </a:extLst>
            </p:cNvPr>
            <p:cNvSpPr txBox="1"/>
            <p:nvPr/>
          </p:nvSpPr>
          <p:spPr>
            <a:xfrm>
              <a:off x="6400813" y="1283732"/>
              <a:ext cx="35940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2513AA-0570-4089-8CD4-133E9146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05" y="1019176"/>
              <a:ext cx="867235" cy="615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DDB934-774D-4D09-9DF2-2F9C9C68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0225" y="1019176"/>
              <a:ext cx="870423" cy="61535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EF8978-8D9E-42A9-B88C-C772532B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6573" y="556482"/>
              <a:ext cx="2617829" cy="164310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D58B73E-DE6A-4B5B-A5A1-E480C0DFDEBE}"/>
              </a:ext>
            </a:extLst>
          </p:cNvPr>
          <p:cNvSpPr txBox="1"/>
          <p:nvPr/>
        </p:nvSpPr>
        <p:spPr>
          <a:xfrm>
            <a:off x="1104913" y="6362700"/>
            <a:ext cx="4051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With 785: Okay-</a:t>
            </a:r>
            <a:r>
              <a:rPr lang="en-US" sz="2400" b="1" dirty="0" err="1">
                <a:solidFill>
                  <a:prstClr val="black"/>
                </a:solidFill>
              </a:rPr>
              <a:t>ish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97AD53-BF2A-4C6A-A662-0B87DE39CA0B}"/>
              </a:ext>
            </a:extLst>
          </p:cNvPr>
          <p:cNvSpPr txBox="1"/>
          <p:nvPr/>
        </p:nvSpPr>
        <p:spPr>
          <a:xfrm>
            <a:off x="6096000" y="6362700"/>
            <a:ext cx="4051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With 532: 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19A109-B575-477F-BB15-6DF2F7A177BE}"/>
              </a:ext>
            </a:extLst>
          </p:cNvPr>
          <p:cNvSpPr txBox="1"/>
          <p:nvPr/>
        </p:nvSpPr>
        <p:spPr>
          <a:xfrm>
            <a:off x="10088838" y="242846"/>
            <a:ext cx="1926757" cy="14773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</a:rPr>
              <a:t>S. aureus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P. Aeruginosa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P. Fluorescens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S. epidermidis</a:t>
            </a:r>
          </a:p>
        </p:txBody>
      </p:sp>
    </p:spTree>
    <p:extLst>
      <p:ext uri="{BB962C8B-B14F-4D97-AF65-F5344CB8AC3E}">
        <p14:creationId xmlns:p14="http://schemas.microsoft.com/office/powerpoint/2010/main" val="34855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B5DACE-35E3-4FB8-9DA5-AE43CAEF330C}"/>
              </a:ext>
            </a:extLst>
          </p:cNvPr>
          <p:cNvGrpSpPr/>
          <p:nvPr/>
        </p:nvGrpSpPr>
        <p:grpSpPr>
          <a:xfrm>
            <a:off x="-43545" y="599440"/>
            <a:ext cx="11930745" cy="6182495"/>
            <a:chOff x="-43545" y="599440"/>
            <a:chExt cx="11930745" cy="618249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7E533BC2-1A04-4F7D-A3BC-C1795B537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78" y="1443172"/>
              <a:ext cx="10191821" cy="5338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608994-DF7C-4B8B-9D7B-BB7560934EDC}"/>
                </a:ext>
              </a:extLst>
            </p:cNvPr>
            <p:cNvCxnSpPr/>
            <p:nvPr/>
          </p:nvCxnSpPr>
          <p:spPr>
            <a:xfrm>
              <a:off x="6553200" y="965200"/>
              <a:ext cx="0" cy="57531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0AF50D-4802-4221-B2C6-0C68ECB57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60" y="4112552"/>
              <a:ext cx="1146104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FF9887-82C6-4E4D-9776-C7B218FC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129" y="675688"/>
              <a:ext cx="1034741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927FA1-6638-4F19-AA22-1E96DC5A1252}"/>
                </a:ext>
              </a:extLst>
            </p:cNvPr>
            <p:cNvSpPr txBox="1"/>
            <p:nvPr/>
          </p:nvSpPr>
          <p:spPr>
            <a:xfrm>
              <a:off x="3853627" y="923397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785 nm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7F46A8E-0A20-4D78-A8C7-594E3938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7948" y="599440"/>
              <a:ext cx="1030950" cy="73152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D31559-2EA5-4E29-AC6C-E11565B83572}"/>
                </a:ext>
              </a:extLst>
            </p:cNvPr>
            <p:cNvSpPr txBox="1"/>
            <p:nvPr/>
          </p:nvSpPr>
          <p:spPr>
            <a:xfrm>
              <a:off x="8158898" y="906735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532 nm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0CDDE4-14A5-408E-B842-6D452A6A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544" y="2013802"/>
              <a:ext cx="1749704" cy="132294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43CE70C-7871-49BC-8E50-18743DC5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3545" y="4943547"/>
              <a:ext cx="1554845" cy="982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6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EA90ED-3B32-4276-BD59-F3F8D1674B49}"/>
              </a:ext>
            </a:extLst>
          </p:cNvPr>
          <p:cNvCxnSpPr/>
          <p:nvPr/>
        </p:nvCxnSpPr>
        <p:spPr>
          <a:xfrm>
            <a:off x="8821271" y="1592132"/>
            <a:ext cx="132968" cy="204395"/>
          </a:xfrm>
          <a:prstGeom prst="straightConnector1">
            <a:avLst/>
          </a:prstGeom>
          <a:ln w="88900">
            <a:solidFill>
              <a:srgbClr val="FF5E28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9CFCFF-4F98-4049-A7C3-F26241F2FE88}"/>
              </a:ext>
            </a:extLst>
          </p:cNvPr>
          <p:cNvCxnSpPr/>
          <p:nvPr/>
        </p:nvCxnSpPr>
        <p:spPr>
          <a:xfrm>
            <a:off x="10857145" y="1694329"/>
            <a:ext cx="132968" cy="204395"/>
          </a:xfrm>
          <a:prstGeom prst="straightConnector1">
            <a:avLst/>
          </a:prstGeom>
          <a:ln w="88900">
            <a:solidFill>
              <a:srgbClr val="FF5E28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EE5A36-788A-4A6D-A1AC-FEDC04B97D27}"/>
              </a:ext>
            </a:extLst>
          </p:cNvPr>
          <p:cNvCxnSpPr/>
          <p:nvPr/>
        </p:nvCxnSpPr>
        <p:spPr>
          <a:xfrm>
            <a:off x="2208019" y="4371037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5C7E0-B31F-42FE-941A-B0D6EC60669C}"/>
              </a:ext>
            </a:extLst>
          </p:cNvPr>
          <p:cNvCxnSpPr/>
          <p:nvPr/>
        </p:nvCxnSpPr>
        <p:spPr>
          <a:xfrm>
            <a:off x="3727069" y="4268839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EE06706-1409-4D89-8703-D8923E76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7FFCC7-724B-487C-98EB-9FB9F9916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SA: carotenoid peaks appear with 785 nm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BD0DD9-26A1-4904-A14D-69F3383C6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SA: carotenoid peaks appear with 785 nm, the peaks are at the right position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F19DE-3443-4825-B256-C1567EAE5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PHT WIDE !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HT WIDE !" id="{5E3B4806-FB3F-4CD4-A476-8A32227567FB}" vid="{EFE0E409-D09A-45E0-B79A-B2BDFD7EED83}"/>
    </a:ext>
  </a:extLst>
</a:theme>
</file>

<file path=ppt/theme/theme2.xml><?xml version="1.0" encoding="utf-8"?>
<a:theme xmlns:a="http://schemas.openxmlformats.org/drawingml/2006/main" name="IPHT PPT-Template 16:9 - Grau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B849286D-308A-D44F-98B4-8747EFA57A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IPHT WIDE !</Template>
  <TotalTime>136</TotalTime>
  <Words>2821</Words>
  <Application>Microsoft Office PowerPoint</Application>
  <PresentationFormat>Widescreen</PresentationFormat>
  <Paragraphs>517</Paragraphs>
  <Slides>49</Slides>
  <Notes>8</Notes>
  <HiddenSlides>3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Roboto</vt:lpstr>
      <vt:lpstr>Wingdings</vt:lpstr>
      <vt:lpstr>Wingdings 3</vt:lpstr>
      <vt:lpstr>IPHT WIDE !</vt:lpstr>
      <vt:lpstr>IPHT PPT-Template 16:9 - Grau</vt:lpstr>
      <vt:lpstr>Diagramm</vt:lpstr>
      <vt:lpstr>Multi-Excitation Raman Spectroscopy for  Label-Free, Strain-Level Characterization of Bacterial Pathogens in Artificial Sputum Media</vt:lpstr>
      <vt:lpstr>Outline</vt:lpstr>
      <vt:lpstr>Concept of the study: Methodology</vt:lpstr>
      <vt:lpstr>Concept of the study: Research questions</vt:lpstr>
      <vt:lpstr>Can you differentiate between the different species?</vt:lpstr>
      <vt:lpstr>1. Is one wavelength better than the other? Why?</vt:lpstr>
      <vt:lpstr>1. Is one wavelength better than the other? Why?</vt:lpstr>
      <vt:lpstr>For SA: carotenoid peaks appear with 785 nm</vt:lpstr>
      <vt:lpstr>For SA: carotenoid peaks appear with 785 nm, the peaks are at the right position</vt:lpstr>
      <vt:lpstr>As expected: Carotenoids make the bacteria orange </vt:lpstr>
      <vt:lpstr>The one strain that isn’t orange, doesn’t show these peaks</vt:lpstr>
      <vt:lpstr>For PA: porphyrin peaks appear with 532 nm</vt:lpstr>
      <vt:lpstr>For PA: porphyrin peaks appear with 532 nm, the peaks fit pure spectra</vt:lpstr>
      <vt:lpstr>In summary: each wavelength is suitable for a different bacterium – but WHY?</vt:lpstr>
      <vt:lpstr>Key Takeaways: Wavelength…</vt:lpstr>
      <vt:lpstr>PowerPoint Presentation</vt:lpstr>
      <vt:lpstr>PowerPoint Presentation</vt:lpstr>
      <vt:lpstr>Why do different peaks appear with different excitation? Because of the scattering cross-section</vt:lpstr>
      <vt:lpstr>Why do different peaks appear with different excitation? Because of the scattering cross-section</vt:lpstr>
      <vt:lpstr>To prove this, they show absorbance spectra of pure substances:</vt:lpstr>
      <vt:lpstr>We now know that different wavelengths are suited for different bacteria Now, can we combine them?</vt:lpstr>
      <vt:lpstr>Can we combine them both? Will it improve anything?</vt:lpstr>
      <vt:lpstr>By using the combined spectra, classification improves dramatically</vt:lpstr>
      <vt:lpstr>By using the combined spectra, classification improves dramatically</vt:lpstr>
      <vt:lpstr>A lot of the information comes from the background</vt:lpstr>
      <vt:lpstr>Using SVM improved classification significantly</vt:lpstr>
      <vt:lpstr>PCA-SVM is not as good, maybe because some of the information is not in the first 10 PCs</vt:lpstr>
      <vt:lpstr>Concept of the study</vt:lpstr>
      <vt:lpstr>Does this work also for sputum samples?</vt:lpstr>
      <vt:lpstr>When observing the spectra – the sputum has a very strong background</vt:lpstr>
      <vt:lpstr>But somehow the classification is even better with the sputum</vt:lpstr>
      <vt:lpstr>The spectra with the sputum lose a lot of the “pre-resonant” peaks</vt:lpstr>
      <vt:lpstr>Focusing first on P. aeruginosa</vt:lpstr>
      <vt:lpstr>Same reduction in resonance with S. aureus</vt:lpstr>
      <vt:lpstr>Summary:</vt:lpstr>
      <vt:lpstr>Let’s talk about the issues</vt:lpstr>
      <vt:lpstr>1. The amount of data:</vt:lpstr>
      <vt:lpstr>3. Carotenoids are resonance enhanced with 532 nm, not 785 nm</vt:lpstr>
      <vt:lpstr>3. Carotenoids are resonance enhanced with 532 nm, not 785 nm</vt:lpstr>
      <vt:lpstr>4. Porphyrins have 4 peaks, they only discuss 2</vt:lpstr>
      <vt:lpstr>5. Some more small things…</vt:lpstr>
      <vt:lpstr>6. The numbers don’t add up</vt:lpstr>
      <vt:lpstr>6. The numbers don’t add up II</vt:lpstr>
      <vt:lpstr>My takeaways for our work</vt:lpstr>
      <vt:lpstr>THANK YOU FOR YOUR ATTENTION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Nakar</dc:creator>
  <cp:lastModifiedBy>Amir Nakar</cp:lastModifiedBy>
  <cp:revision>163</cp:revision>
  <dcterms:created xsi:type="dcterms:W3CDTF">2022-01-09T09:19:34Z</dcterms:created>
  <dcterms:modified xsi:type="dcterms:W3CDTF">2022-01-10T17:48:04Z</dcterms:modified>
</cp:coreProperties>
</file>